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60" r:id="rId3"/>
    <p:sldId id="261" r:id="rId4"/>
    <p:sldId id="263" r:id="rId5"/>
    <p:sldId id="265" r:id="rId6"/>
    <p:sldId id="266" r:id="rId7"/>
    <p:sldId id="267" r:id="rId8"/>
    <p:sldId id="264" r:id="rId9"/>
    <p:sldId id="268" r:id="rId10"/>
    <p:sldId id="269" r:id="rId11"/>
    <p:sldId id="270" r:id="rId12"/>
    <p:sldId id="27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p:scale>
          <a:sx n="103" d="100"/>
          <a:sy n="103" d="100"/>
        </p:scale>
        <p:origin x="2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8ECE1-1935-47ED-8235-047B538DCC3E}" type="datetimeFigureOut">
              <a:rPr lang="en-IN" smtClean="0"/>
              <a:t>21-07-2025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6FBAE-1498-49D2-BCEF-13E9968D65F0}" type="slidenum">
              <a:rPr lang="en-IN" smtClean="0"/>
              <a:t>‹#›</a:t>
            </a:fld>
            <a:endParaRPr lang="en-IN"/>
          </a:p>
        </p:txBody>
      </p:sp>
    </p:spTree>
    <p:extLst>
      <p:ext uri="{BB962C8B-B14F-4D97-AF65-F5344CB8AC3E}">
        <p14:creationId xmlns:p14="http://schemas.microsoft.com/office/powerpoint/2010/main" val="1731353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FB3C-3688-C9F8-0339-6B3DBE87D4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A15BD-FD37-3290-B72F-2F49AB1B89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5CB7F0-E941-6882-10F7-E001A8743156}"/>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6E28FD1F-B17A-7E42-8D28-05FC300AD7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7A90AF-C2EA-F38B-B521-CF5D5681010A}"/>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2358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5AF5-DE81-7575-5142-C54C1618FF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FBBC5F-5BDB-5487-CE63-698630E6D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86AD3E-5A41-236E-2DEC-146B68587ED3}"/>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0ABBC8C3-086A-E4CA-58A3-32AD20762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B6CA3E-72B5-F79E-F128-A70B33A4778E}"/>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94586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35F508-D4FE-50D9-C62A-567C8E5412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A5AC80-124C-3DDA-6018-EE4C41C4D0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0D34C8-894B-B76E-B1F2-E5FF3B7FC7D0}"/>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AE40E262-23C9-BB92-42B7-05DD339DED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93D833-F59F-7F60-9238-FC358971646F}"/>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295196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2F14-17CB-B296-3AE8-871E571D56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A8243-FABC-03EE-56CC-8E1B90FE4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9D069-5DAE-0995-1BE8-C47D6CB59D57}"/>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15A62342-B51C-6A22-187B-1458B5EC7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28857-3536-8402-B6EE-377CBD1C04AF}"/>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50417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028C-3D97-C6A3-A55E-DB92679DF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EBE812-35A2-618F-C106-8DB7848199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1FB243-D053-B485-9FFA-A6EF9DA73960}"/>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E0CBCDA8-F9B4-1098-69C6-159110BA0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64B8D5-ADC3-BC06-D500-373684F20D7D}"/>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98783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BCD4-ECD2-4FA1-E23A-04C9D1F980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88A41B-D88D-A8C8-2914-CB2E675E51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AB4183-1435-B282-ABC9-E4A606E96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17C9BA-25C8-8672-C77B-5326658FC49B}"/>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6" name="Footer Placeholder 5">
            <a:extLst>
              <a:ext uri="{FF2B5EF4-FFF2-40B4-BE49-F238E27FC236}">
                <a16:creationId xmlns:a16="http://schemas.microsoft.com/office/drawing/2014/main" id="{3D952C85-15E4-49C1-09C2-EAD14845CB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02D39B-11DC-7E97-0084-C2D768345F74}"/>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571024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AB71-1F6D-E560-2C8B-451BCB1507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E2F3B-1BA3-B709-9D76-8E95C6D31E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6505B7-7B72-9A9E-550D-2CED516A6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A332C8-2CAE-44C1-FB4E-2C83E9BF8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3BBCF-D6F9-929B-52F0-28A0B086E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1F6E5E-3229-BCDC-508D-1045C30D0118}"/>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8" name="Footer Placeholder 7">
            <a:extLst>
              <a:ext uri="{FF2B5EF4-FFF2-40B4-BE49-F238E27FC236}">
                <a16:creationId xmlns:a16="http://schemas.microsoft.com/office/drawing/2014/main" id="{F1F54F18-069F-20FE-87E5-CC32577F4E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DF74EC-45FE-0B1B-3DBE-186841E187C0}"/>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10246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381B-2CF8-7A48-B311-F83B2DEBE6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DD8BA7-5A90-E709-5583-4DC7C6A10D5D}"/>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4" name="Footer Placeholder 3">
            <a:extLst>
              <a:ext uri="{FF2B5EF4-FFF2-40B4-BE49-F238E27FC236}">
                <a16:creationId xmlns:a16="http://schemas.microsoft.com/office/drawing/2014/main" id="{2FC44567-3080-4501-E1AD-8277F1EE72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1D0017-020D-CB35-F1C8-8AB2277B9F1E}"/>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93164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E595D-CD29-F970-71A6-DA05974747CB}"/>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3" name="Footer Placeholder 2">
            <a:extLst>
              <a:ext uri="{FF2B5EF4-FFF2-40B4-BE49-F238E27FC236}">
                <a16:creationId xmlns:a16="http://schemas.microsoft.com/office/drawing/2014/main" id="{C3B85AFD-84DA-98B3-766E-6D34683FA4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1AAB30-F322-32D9-8B81-AF356B48FCF6}"/>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563666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A15F-8FCE-47EE-790A-3C6B2FE06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30B163-7DFC-9AB3-F628-DF8816D8E5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BA085C-A1BB-125B-B17B-A276F4ECE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7CAAE-5427-50E6-01FE-A6F08F559198}"/>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6" name="Footer Placeholder 5">
            <a:extLst>
              <a:ext uri="{FF2B5EF4-FFF2-40B4-BE49-F238E27FC236}">
                <a16:creationId xmlns:a16="http://schemas.microsoft.com/office/drawing/2014/main" id="{C7E5B79D-C36C-35C3-1918-F0EC19B84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3FE8A9-0FA7-908F-534B-C7D6FBB63EA5}"/>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933722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C2A02-63DD-CD25-2B7D-4276003A2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00B702-AAB3-F3FE-3948-A75E84485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9FD9C9-FE36-F519-D335-56CFA465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EFF41-A0EB-DF01-3E66-7B137FAE0C12}"/>
              </a:ext>
            </a:extLst>
          </p:cNvPr>
          <p:cNvSpPr>
            <a:spLocks noGrp="1"/>
          </p:cNvSpPr>
          <p:nvPr>
            <p:ph type="dt" sz="half" idx="10"/>
          </p:nvPr>
        </p:nvSpPr>
        <p:spPr/>
        <p:txBody>
          <a:bodyPr/>
          <a:lstStyle/>
          <a:p>
            <a:fld id="{32500891-5853-4F42-A792-D6A66AE54C4D}" type="datetimeFigureOut">
              <a:rPr lang="en-IN" smtClean="0"/>
              <a:t>21-07-2025</a:t>
            </a:fld>
            <a:endParaRPr lang="en-IN"/>
          </a:p>
        </p:txBody>
      </p:sp>
      <p:sp>
        <p:nvSpPr>
          <p:cNvPr id="6" name="Footer Placeholder 5">
            <a:extLst>
              <a:ext uri="{FF2B5EF4-FFF2-40B4-BE49-F238E27FC236}">
                <a16:creationId xmlns:a16="http://schemas.microsoft.com/office/drawing/2014/main" id="{10F17C16-CB99-DFCA-589B-62A7AE1B27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44F802-7241-5402-0AC2-CD6A671C8CAA}"/>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070704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19EC2-8BA7-7B6F-22A0-14AE76A9F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24BC26-B903-5726-16A3-A2E84FC8B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DC64D1-7D3D-FE44-5C8F-2711C349ED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500891-5853-4F42-A792-D6A66AE54C4D}" type="datetimeFigureOut">
              <a:rPr lang="en-IN" smtClean="0"/>
              <a:t>21-07-2025</a:t>
            </a:fld>
            <a:endParaRPr lang="en-IN"/>
          </a:p>
        </p:txBody>
      </p:sp>
      <p:sp>
        <p:nvSpPr>
          <p:cNvPr id="5" name="Footer Placeholder 4">
            <a:extLst>
              <a:ext uri="{FF2B5EF4-FFF2-40B4-BE49-F238E27FC236}">
                <a16:creationId xmlns:a16="http://schemas.microsoft.com/office/drawing/2014/main" id="{E94A9A04-1C58-28EB-C348-A331C3E22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FD655A0-6135-D250-3812-BE4B45210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2EE918-94F6-45DB-BD80-4DFD243027D9}" type="slidenum">
              <a:rPr lang="en-IN" smtClean="0"/>
              <a:t>‹#›</a:t>
            </a:fld>
            <a:endParaRPr lang="en-IN"/>
          </a:p>
        </p:txBody>
      </p:sp>
    </p:spTree>
    <p:extLst>
      <p:ext uri="{BB962C8B-B14F-4D97-AF65-F5344CB8AC3E}">
        <p14:creationId xmlns:p14="http://schemas.microsoft.com/office/powerpoint/2010/main" val="1977392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cbi.nlm.nih.gov/pmc/articles/PMC10295999/" TargetMode="External"/><Relationship Id="rId2" Type="http://schemas.openxmlformats.org/officeDocument/2006/relationships/hyperlink" Target="https://www.ccphysiotherapy.com/stroke/dont-miss-out-on-hand-therapy-robotic-gloves-revolutionary-tool-for-stroke-rehab/" TargetMode="External"/><Relationship Id="rId1" Type="http://schemas.openxmlformats.org/officeDocument/2006/relationships/slideLayout" Target="../slideLayouts/slideLayout2.xml"/><Relationship Id="rId4" Type="http://schemas.openxmlformats.org/officeDocument/2006/relationships/hyperlink" Target="https://www.ncbi.nlm.nih.gov/pmc/articles/PMC93813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3.png"/><Relationship Id="rId4" Type="http://schemas.openxmlformats.org/officeDocument/2006/relationships/video" Target="../media/media2.mp4"/><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5DC97-95A5-9E12-CEEB-5152ED4F8562}"/>
              </a:ext>
            </a:extLst>
          </p:cNvPr>
          <p:cNvSpPr>
            <a:spLocks noGrp="1"/>
          </p:cNvSpPr>
          <p:nvPr>
            <p:ph type="ctrTitle"/>
          </p:nvPr>
        </p:nvSpPr>
        <p:spPr>
          <a:xfrm>
            <a:off x="1524000" y="772652"/>
            <a:ext cx="9144000" cy="2387600"/>
          </a:xfrm>
        </p:spPr>
        <p:txBody>
          <a:bodyPr/>
          <a:lstStyle/>
          <a:p>
            <a:r>
              <a:rPr lang="en-US" dirty="0">
                <a:solidFill>
                  <a:schemeClr val="tx2">
                    <a:lumMod val="90000"/>
                    <a:lumOff val="10000"/>
                  </a:schemeClr>
                </a:solidFill>
                <a:latin typeface="Adobe Song Std L" panose="02020300000000000000" pitchFamily="18" charset="-128"/>
                <a:ea typeface="Adobe Song Std L" panose="02020300000000000000" pitchFamily="18" charset="-128"/>
              </a:rPr>
              <a:t>ES117: World of Engineering</a:t>
            </a:r>
            <a:endParaRPr lang="en-IN" dirty="0">
              <a:solidFill>
                <a:schemeClr val="tx2">
                  <a:lumMod val="90000"/>
                  <a:lumOff val="10000"/>
                </a:schemeClr>
              </a:solidFill>
              <a:latin typeface="Adobe Song Std L" panose="02020300000000000000" pitchFamily="18" charset="-128"/>
              <a:ea typeface="Adobe Song Std L" panose="02020300000000000000" pitchFamily="18" charset="-128"/>
            </a:endParaRPr>
          </a:p>
        </p:txBody>
      </p:sp>
      <p:sp>
        <p:nvSpPr>
          <p:cNvPr id="3" name="Subtitle 2">
            <a:extLst>
              <a:ext uri="{FF2B5EF4-FFF2-40B4-BE49-F238E27FC236}">
                <a16:creationId xmlns:a16="http://schemas.microsoft.com/office/drawing/2014/main" id="{D484BD45-368D-E874-9E76-1703BB06EF3B}"/>
              </a:ext>
            </a:extLst>
          </p:cNvPr>
          <p:cNvSpPr>
            <a:spLocks noGrp="1"/>
          </p:cNvSpPr>
          <p:nvPr>
            <p:ph type="subTitle" idx="1"/>
          </p:nvPr>
        </p:nvSpPr>
        <p:spPr>
          <a:xfrm>
            <a:off x="1524000" y="3237120"/>
            <a:ext cx="9144000" cy="2848228"/>
          </a:xfrm>
        </p:spPr>
        <p:txBody>
          <a:bodyPr>
            <a:noAutofit/>
          </a:bodyPr>
          <a:lstStyle/>
          <a:p>
            <a:r>
              <a:rPr lang="en-US" dirty="0">
                <a:latin typeface="Adobe Song Std L" panose="02020300000000000000" pitchFamily="18" charset="-128"/>
                <a:ea typeface="Adobe Song Std L" panose="02020300000000000000" pitchFamily="18" charset="-128"/>
              </a:rPr>
              <a:t>Open Project : Stroke Rehabilitation Glove</a:t>
            </a:r>
          </a:p>
        </p:txBody>
      </p:sp>
      <p:sp>
        <p:nvSpPr>
          <p:cNvPr id="4" name="AutoShape 2">
            <a:extLst>
              <a:ext uri="{FF2B5EF4-FFF2-40B4-BE49-F238E27FC236}">
                <a16:creationId xmlns:a16="http://schemas.microsoft.com/office/drawing/2014/main" id="{66DF5BB4-88DC-C9AB-4E38-A1B12D7FDA13}"/>
              </a:ext>
            </a:extLst>
          </p:cNvPr>
          <p:cNvSpPr>
            <a:spLocks noChangeAspect="1" noChangeArrowheads="1"/>
          </p:cNvSpPr>
          <p:nvPr/>
        </p:nvSpPr>
        <p:spPr bwMode="auto">
          <a:xfrm>
            <a:off x="5943600" y="3828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a:extLst>
              <a:ext uri="{FF2B5EF4-FFF2-40B4-BE49-F238E27FC236}">
                <a16:creationId xmlns:a16="http://schemas.microsoft.com/office/drawing/2014/main" id="{A0382258-EEF3-586D-D64C-3F778E7623E4}"/>
              </a:ext>
            </a:extLst>
          </p:cNvPr>
          <p:cNvSpPr/>
          <p:nvPr/>
        </p:nvSpPr>
        <p:spPr>
          <a:xfrm>
            <a:off x="0" y="6567948"/>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A logo with text and a star&#10;&#10;AI-generated content may be incorrect.">
            <a:extLst>
              <a:ext uri="{FF2B5EF4-FFF2-40B4-BE49-F238E27FC236}">
                <a16:creationId xmlns:a16="http://schemas.microsoft.com/office/drawing/2014/main" id="{47BBE616-0D03-3885-444E-FDBF041C5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632" y="351378"/>
            <a:ext cx="1618736" cy="1615074"/>
          </a:xfrm>
          <a:prstGeom prst="rect">
            <a:avLst/>
          </a:prstGeom>
        </p:spPr>
      </p:pic>
      <p:sp>
        <p:nvSpPr>
          <p:cNvPr id="9" name="TextBox 8">
            <a:extLst>
              <a:ext uri="{FF2B5EF4-FFF2-40B4-BE49-F238E27FC236}">
                <a16:creationId xmlns:a16="http://schemas.microsoft.com/office/drawing/2014/main" id="{A16727C7-37C9-36B8-CDE6-6DA5AF4F75DB}"/>
              </a:ext>
            </a:extLst>
          </p:cNvPr>
          <p:cNvSpPr txBox="1"/>
          <p:nvPr/>
        </p:nvSpPr>
        <p:spPr>
          <a:xfrm>
            <a:off x="5138369" y="3764313"/>
            <a:ext cx="1829347" cy="2031325"/>
          </a:xfrm>
          <a:prstGeom prst="rect">
            <a:avLst/>
          </a:prstGeom>
          <a:noFill/>
        </p:spPr>
        <p:txBody>
          <a:bodyPr wrap="none" rtlCol="0">
            <a:spAutoFit/>
          </a:bodyPr>
          <a:lstStyle/>
          <a:p>
            <a:pPr algn="ctr"/>
            <a:r>
              <a:rPr lang="en-US" dirty="0">
                <a:latin typeface="Adobe Song Std L" panose="02020300000000000000" pitchFamily="18" charset="-128"/>
                <a:ea typeface="Adobe Song Std L" panose="02020300000000000000" pitchFamily="18" charset="-128"/>
              </a:rPr>
              <a:t>Goraksh Bendale</a:t>
            </a:r>
          </a:p>
          <a:p>
            <a:pPr algn="ctr"/>
            <a:r>
              <a:rPr lang="en-US" dirty="0">
                <a:latin typeface="Adobe Song Std L" panose="02020300000000000000" pitchFamily="18" charset="-128"/>
                <a:ea typeface="Adobe Song Std L" panose="02020300000000000000" pitchFamily="18" charset="-128"/>
              </a:rPr>
              <a:t>Manas Gharpure</a:t>
            </a:r>
          </a:p>
          <a:p>
            <a:pPr algn="ctr"/>
            <a:r>
              <a:rPr lang="en-IN" dirty="0">
                <a:latin typeface="Adobe Song Std L" panose="02020300000000000000" pitchFamily="18" charset="-128"/>
                <a:ea typeface="Adobe Song Std L" panose="02020300000000000000" pitchFamily="18" charset="-128"/>
              </a:rPr>
              <a:t>Siddhesh </a:t>
            </a:r>
            <a:r>
              <a:rPr lang="en-IN" dirty="0" err="1">
                <a:latin typeface="Adobe Song Std L" panose="02020300000000000000" pitchFamily="18" charset="-128"/>
                <a:ea typeface="Adobe Song Std L" panose="02020300000000000000" pitchFamily="18" charset="-128"/>
              </a:rPr>
              <a:t>Umarjee</a:t>
            </a:r>
            <a:endParaRPr lang="en-IN" dirty="0">
              <a:latin typeface="Adobe Song Std L" panose="02020300000000000000" pitchFamily="18" charset="-128"/>
              <a:ea typeface="Adobe Song Std L" panose="02020300000000000000" pitchFamily="18" charset="-128"/>
            </a:endParaRPr>
          </a:p>
          <a:p>
            <a:pPr algn="ctr"/>
            <a:r>
              <a:rPr lang="en-IN" dirty="0">
                <a:latin typeface="Adobe Song Std L" panose="02020300000000000000" pitchFamily="18" charset="-128"/>
                <a:ea typeface="Adobe Song Std L" panose="02020300000000000000" pitchFamily="18" charset="-128"/>
              </a:rPr>
              <a:t>Arnav Gogate</a:t>
            </a:r>
          </a:p>
          <a:p>
            <a:pPr algn="ctr"/>
            <a:r>
              <a:rPr lang="en-IN" dirty="0">
                <a:latin typeface="Adobe Song Std L" panose="02020300000000000000" pitchFamily="18" charset="-128"/>
                <a:ea typeface="Adobe Song Std L" panose="02020300000000000000" pitchFamily="18" charset="-128"/>
              </a:rPr>
              <a:t>Apoorv Rane</a:t>
            </a:r>
          </a:p>
          <a:p>
            <a:pPr algn="ctr"/>
            <a:r>
              <a:rPr lang="en-IN" dirty="0">
                <a:latin typeface="Adobe Song Std L" panose="02020300000000000000" pitchFamily="18" charset="-128"/>
                <a:ea typeface="Adobe Song Std L" panose="02020300000000000000" pitchFamily="18" charset="-128"/>
              </a:rPr>
              <a:t>Dhruv Jalan</a:t>
            </a:r>
          </a:p>
          <a:p>
            <a:pPr algn="ctr"/>
            <a:endParaRPr lang="en-IN" dirty="0">
              <a:latin typeface="Adobe Song Std L" panose="02020300000000000000" pitchFamily="18" charset="-128"/>
              <a:ea typeface="Adobe Song Std L" panose="02020300000000000000" pitchFamily="18" charset="-128"/>
            </a:endParaRPr>
          </a:p>
        </p:txBody>
      </p:sp>
      <p:sp>
        <p:nvSpPr>
          <p:cNvPr id="8" name="TextBox 7">
            <a:extLst>
              <a:ext uri="{FF2B5EF4-FFF2-40B4-BE49-F238E27FC236}">
                <a16:creationId xmlns:a16="http://schemas.microsoft.com/office/drawing/2014/main" id="{D2C984EC-865F-5F9E-CBB1-9FD71D5CFA09}"/>
              </a:ext>
            </a:extLst>
          </p:cNvPr>
          <p:cNvSpPr txBox="1"/>
          <p:nvPr/>
        </p:nvSpPr>
        <p:spPr>
          <a:xfrm>
            <a:off x="109442" y="6008081"/>
            <a:ext cx="11973116" cy="369332"/>
          </a:xfrm>
          <a:prstGeom prst="rect">
            <a:avLst/>
          </a:prstGeom>
          <a:noFill/>
        </p:spPr>
        <p:txBody>
          <a:bodyPr wrap="square">
            <a:spAutoFit/>
          </a:bodyPr>
          <a:lstStyle/>
          <a:p>
            <a:pPr algn="ctr"/>
            <a:r>
              <a:rPr lang="en-US" dirty="0">
                <a:latin typeface="Adobe Song Std L" panose="02020300000000000000" pitchFamily="18" charset="-128"/>
                <a:ea typeface="Adobe Song Std L" panose="02020300000000000000" pitchFamily="18" charset="-128"/>
              </a:rPr>
              <a:t>Amended with further development made during Semester II 23-24: ES115 Design Innovation and Prototyping</a:t>
            </a:r>
          </a:p>
        </p:txBody>
      </p:sp>
    </p:spTree>
    <p:extLst>
      <p:ext uri="{BB962C8B-B14F-4D97-AF65-F5344CB8AC3E}">
        <p14:creationId xmlns:p14="http://schemas.microsoft.com/office/powerpoint/2010/main" val="332738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CCCD-0672-CF6D-2AF1-CEA7A193C4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C09294-346B-9521-969A-0A9383C0DFB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E12F9D0-C27D-57A3-8BF5-4EDAB0E9C3A0}"/>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Data Processing</a:t>
            </a:r>
            <a:endParaRPr lang="en-IN"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80F5AB4A-543F-A457-A2A0-E194B295306E}"/>
              </a:ext>
            </a:extLst>
          </p:cNvPr>
          <p:cNvSpPr>
            <a:spLocks noGrp="1"/>
          </p:cNvSpPr>
          <p:nvPr>
            <p:ph idx="1"/>
          </p:nvPr>
        </p:nvSpPr>
        <p:spPr>
          <a:xfrm>
            <a:off x="838198" y="1506506"/>
            <a:ext cx="10515600" cy="4351338"/>
          </a:xfrm>
        </p:spPr>
        <p:txBody>
          <a:bodyPr>
            <a:normAutofit/>
          </a:bodyPr>
          <a:lstStyle/>
          <a:p>
            <a:pPr marL="0" indent="0">
              <a:buNone/>
            </a:pPr>
            <a:r>
              <a:rPr lang="en-US" sz="1800" dirty="0">
                <a:latin typeface="Adobe Song Std L" panose="02020300000000000000" pitchFamily="18" charset="-128"/>
                <a:ea typeface="Adobe Song Std L" panose="02020300000000000000" pitchFamily="18" charset="-128"/>
              </a:rPr>
              <a:t>We tried various approaches to filtering data sampled at 100 Hz. </a:t>
            </a:r>
            <a:endParaRPr lang="en-US" sz="1800" b="0" i="0" dirty="0">
              <a:effectLst/>
              <a:latin typeface="Adobe Song Std L" panose="02020300000000000000" pitchFamily="18" charset="-128"/>
              <a:ea typeface="Adobe Song Std L" panose="02020300000000000000" pitchFamily="18" charset="-128"/>
            </a:endParaRP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Low-Pass Filters: </a:t>
            </a:r>
            <a:r>
              <a:rPr lang="en-US" sz="1600" i="0" dirty="0">
                <a:effectLst/>
                <a:latin typeface="Adobe Song Std L" panose="02020300000000000000" pitchFamily="18" charset="-128"/>
                <a:ea typeface="Adobe Song Std L" panose="02020300000000000000" pitchFamily="18" charset="-128"/>
              </a:rPr>
              <a:t>We implemented a moving average of the data to get rid of high-frequency noise. </a:t>
            </a:r>
            <a:endParaRPr lang="en-US" sz="1600" b="0" i="0" dirty="0">
              <a:effectLst/>
              <a:latin typeface="Adobe Song Std L" panose="02020300000000000000" pitchFamily="18" charset="-128"/>
              <a:ea typeface="Adobe Song Std L" panose="02020300000000000000" pitchFamily="18" charset="-128"/>
            </a:endParaRP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Peak Detection Algorithm: </a:t>
            </a:r>
            <a:r>
              <a:rPr lang="en-US" sz="1600" i="0" dirty="0">
                <a:effectLst/>
                <a:latin typeface="Adobe Song Std L" panose="02020300000000000000" pitchFamily="18" charset="-128"/>
                <a:ea typeface="Adobe Song Std L" panose="02020300000000000000" pitchFamily="18" charset="-128"/>
              </a:rPr>
              <a:t>To identify specific gestures or movements, we implemented a peak detection algorithm to identify when a finger was bent beyond a certain threshold. [5]</a:t>
            </a:r>
            <a:br>
              <a:rPr lang="en-US" sz="1600" i="0" dirty="0">
                <a:effectLst/>
                <a:latin typeface="Adobe Song Std L" panose="02020300000000000000" pitchFamily="18" charset="-128"/>
                <a:ea typeface="Adobe Song Std L" panose="02020300000000000000" pitchFamily="18" charset="-128"/>
              </a:rPr>
            </a:br>
            <a:r>
              <a:rPr lang="en-US" sz="1600" i="0" dirty="0">
                <a:effectLst/>
                <a:latin typeface="Adobe Song Std L" panose="02020300000000000000" pitchFamily="18" charset="-128"/>
                <a:ea typeface="Adobe Song Std L" panose="02020300000000000000" pitchFamily="18" charset="-128"/>
              </a:rPr>
              <a:t>We implemented this algorithm to create a simple Flappy Bird game. </a:t>
            </a:r>
          </a:p>
          <a:p>
            <a:pPr marL="0" indent="0" algn="l">
              <a:buNone/>
            </a:pPr>
            <a:r>
              <a:rPr lang="en-US" sz="1600" b="0" i="0" dirty="0">
                <a:effectLst/>
                <a:latin typeface="Adobe Song Std L" panose="02020300000000000000" pitchFamily="18" charset="-128"/>
                <a:ea typeface="Adobe Song Std L" panose="02020300000000000000" pitchFamily="18" charset="-128"/>
              </a:rPr>
              <a:t>The system was designed to be lightweight, comfortable to wear, and unobtrusive during rehabilitation exercises, while still providing reasonable tracking of hand movements</a:t>
            </a:r>
          </a:p>
        </p:txBody>
      </p:sp>
    </p:spTree>
    <p:extLst>
      <p:ext uri="{BB962C8B-B14F-4D97-AF65-F5344CB8AC3E}">
        <p14:creationId xmlns:p14="http://schemas.microsoft.com/office/powerpoint/2010/main" val="11318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82C39-EBF2-4D30-52BA-DC44928E33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14458A-C8B2-347B-7CC7-7342BBA1B113}"/>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C2C0C9A4-BD64-0945-E09E-F4DA40DEE06B}"/>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What could we not do ?</a:t>
            </a:r>
            <a:endParaRPr lang="en-IN"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9BDA7B10-A1B4-F426-C1B0-5F75DA8E6B52}"/>
              </a:ext>
            </a:extLst>
          </p:cNvPr>
          <p:cNvSpPr>
            <a:spLocks noGrp="1"/>
          </p:cNvSpPr>
          <p:nvPr>
            <p:ph idx="1"/>
          </p:nvPr>
        </p:nvSpPr>
        <p:spPr>
          <a:xfrm>
            <a:off x="838198" y="1506506"/>
            <a:ext cx="10515600" cy="4351338"/>
          </a:xfrm>
        </p:spPr>
        <p:txBody>
          <a:bodyPr>
            <a:normAutofit/>
          </a:bodyPr>
          <a:lstStyle/>
          <a:p>
            <a:pPr marL="342900" indent="-342900">
              <a:buFont typeface="+mj-lt"/>
              <a:buAutoNum type="arabicPeriod"/>
            </a:pPr>
            <a:r>
              <a:rPr lang="en-US" sz="1600" dirty="0">
                <a:latin typeface="Adobe Song Std L" panose="02020300000000000000" pitchFamily="18" charset="-128"/>
                <a:ea typeface="Adobe Song Std L" panose="02020300000000000000" pitchFamily="18" charset="-128"/>
              </a:rPr>
              <a:t>Complete integration and data processing of IMU sensors into Unity for hand orientation tracking for pick-and-place type of games. We were only able to implement the data from the flex sensors completely</a:t>
            </a:r>
          </a:p>
          <a:p>
            <a:pPr marL="342900" indent="-342900">
              <a:buFont typeface="+mj-lt"/>
              <a:buAutoNum type="arabicPeriod"/>
            </a:pPr>
            <a:r>
              <a:rPr lang="en-US" sz="1600" b="0" i="0" dirty="0">
                <a:effectLst/>
                <a:latin typeface="Adobe Song Std L" panose="02020300000000000000" pitchFamily="18" charset="-128"/>
                <a:ea typeface="Adobe Song Std L" panose="02020300000000000000" pitchFamily="18" charset="-128"/>
              </a:rPr>
              <a:t>Clinical Efficacy Testing, as this was done within the scope of a course, the team could not gather data from stroke patients to give any statistical validity. Data from healthy individuals also showed insufficient convergence. </a:t>
            </a:r>
            <a:endParaRPr lang="en-US" sz="1600" dirty="0">
              <a:latin typeface="Adobe Song Std L" panose="02020300000000000000" pitchFamily="18" charset="-128"/>
              <a:ea typeface="Adobe Song Std L" panose="02020300000000000000" pitchFamily="18" charset="-128"/>
            </a:endParaRPr>
          </a:p>
          <a:p>
            <a:pPr marL="342900" indent="-342900">
              <a:buFont typeface="+mj-lt"/>
              <a:buAutoNum type="arabicPeriod"/>
            </a:pPr>
            <a:r>
              <a:rPr lang="en-US" sz="1600" b="0" i="0" dirty="0">
                <a:effectLst/>
                <a:latin typeface="Adobe Song Std L" panose="02020300000000000000" pitchFamily="18" charset="-128"/>
                <a:ea typeface="Adobe Song Std L" panose="02020300000000000000" pitchFamily="18" charset="-128"/>
              </a:rPr>
              <a:t>Comparative Analysis, to</a:t>
            </a:r>
            <a:r>
              <a:rPr lang="en-US" sz="1600" dirty="0">
                <a:latin typeface="Adobe Song Std L" panose="02020300000000000000" pitchFamily="18" charset="-128"/>
                <a:ea typeface="Adobe Song Std L" panose="02020300000000000000" pitchFamily="18" charset="-128"/>
              </a:rPr>
              <a:t> compare outcomes and user experience with traditional rehabilitation methods such as constraint-induced movement therapy, as we were unaware of the correct medical procedure to perform the same (even on healthy individuals).</a:t>
            </a:r>
          </a:p>
          <a:p>
            <a:pPr marL="342900" indent="-342900">
              <a:buFont typeface="+mj-lt"/>
              <a:buAutoNum type="arabicPeriod"/>
            </a:pPr>
            <a:r>
              <a:rPr lang="en-US" sz="1600" dirty="0">
                <a:latin typeface="Adobe Song Std L" panose="02020300000000000000" pitchFamily="18" charset="-128"/>
                <a:ea typeface="Adobe Song Std L" panose="02020300000000000000" pitchFamily="18" charset="-128"/>
              </a:rPr>
              <a:t>Manufacture DIY scale PCB for a more compact modular processing unit, and complement it with our ring-based design for complete functionality. </a:t>
            </a:r>
            <a:br>
              <a:rPr lang="en-US" sz="1600" dirty="0">
                <a:latin typeface="Adobe Song Std L" panose="02020300000000000000" pitchFamily="18" charset="-128"/>
                <a:ea typeface="Adobe Song Std L" panose="02020300000000000000" pitchFamily="18" charset="-128"/>
              </a:rPr>
            </a:br>
            <a:endParaRPr lang="en-US" sz="16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235037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BF81-0C2C-88AC-4030-5843BCA22C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500448-DB11-9E86-386F-7F5B5E01BE4E}"/>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35451BC3-E546-5988-6521-6BD67B9D43FC}"/>
              </a:ext>
            </a:extLst>
          </p:cNvPr>
          <p:cNvSpPr>
            <a:spLocks noGrp="1"/>
          </p:cNvSpPr>
          <p:nvPr>
            <p:ph type="title"/>
          </p:nvPr>
        </p:nvSpPr>
        <p:spPr/>
        <p:txBody>
          <a:bodyPr/>
          <a:lstStyle/>
          <a:p>
            <a:r>
              <a:rPr lang="en-US" i="1" dirty="0">
                <a:latin typeface="Adobe Song Std L" panose="02020300000000000000" pitchFamily="18" charset="-128"/>
                <a:ea typeface="Adobe Song Std L" panose="02020300000000000000" pitchFamily="18" charset="-128"/>
              </a:rPr>
              <a:t>Case Study: Galanto Innovation</a:t>
            </a:r>
            <a:endParaRPr lang="en-IN" i="1"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CE4F8C00-A291-1914-146C-CEA24EB43E71}"/>
              </a:ext>
            </a:extLst>
          </p:cNvPr>
          <p:cNvSpPr>
            <a:spLocks noGrp="1"/>
          </p:cNvSpPr>
          <p:nvPr>
            <p:ph idx="1"/>
          </p:nvPr>
        </p:nvSpPr>
        <p:spPr>
          <a:xfrm>
            <a:off x="838198" y="1506506"/>
            <a:ext cx="10515600" cy="4351338"/>
          </a:xfrm>
        </p:spPr>
        <p:txBody>
          <a:bodyPr>
            <a:normAutofit/>
          </a:bodyPr>
          <a:lstStyle/>
          <a:p>
            <a:pPr marL="0" indent="0">
              <a:buNone/>
            </a:pPr>
            <a:r>
              <a:rPr lang="en-US" sz="1600" dirty="0">
                <a:latin typeface="Adobe Song Std L" panose="02020300000000000000" pitchFamily="18" charset="-128"/>
                <a:ea typeface="Adobe Song Std L" panose="02020300000000000000" pitchFamily="18" charset="-128"/>
              </a:rPr>
              <a:t>A startup incubated in our very own IIT Gandhinagar community was very insightful. It worked on the same problem we have but at a production scale. Dr. Chandan Kumar Jha, the co-founder of the company, was kind enough to deliver a guest lecture for our class. Their model is far more precise and uses optical flex sensors to get an accuracy of up to 0.1 degrees of motion.</a:t>
            </a:r>
            <a:br>
              <a:rPr lang="en-US" sz="1600" dirty="0">
                <a:latin typeface="Adobe Song Std L" panose="02020300000000000000" pitchFamily="18" charset="-128"/>
                <a:ea typeface="Adobe Song Std L" panose="02020300000000000000" pitchFamily="18" charset="-128"/>
              </a:rPr>
            </a:br>
            <a:endParaRPr lang="en-US" sz="1600" dirty="0">
              <a:latin typeface="Adobe Song Std L" panose="02020300000000000000" pitchFamily="18" charset="-128"/>
              <a:ea typeface="Adobe Song Std L" panose="02020300000000000000" pitchFamily="18" charset="-128"/>
            </a:endParaRPr>
          </a:p>
        </p:txBody>
      </p:sp>
      <p:grpSp>
        <p:nvGrpSpPr>
          <p:cNvPr id="7" name="Group 6">
            <a:extLst>
              <a:ext uri="{FF2B5EF4-FFF2-40B4-BE49-F238E27FC236}">
                <a16:creationId xmlns:a16="http://schemas.microsoft.com/office/drawing/2014/main" id="{BCA2D6AC-888F-02B2-DC4C-9A1AADDC63DE}"/>
              </a:ext>
            </a:extLst>
          </p:cNvPr>
          <p:cNvGrpSpPr/>
          <p:nvPr/>
        </p:nvGrpSpPr>
        <p:grpSpPr>
          <a:xfrm>
            <a:off x="838196" y="2464612"/>
            <a:ext cx="8870400" cy="3475920"/>
            <a:chOff x="838196" y="2495297"/>
            <a:chExt cx="7851672" cy="2981897"/>
          </a:xfrm>
        </p:grpSpPr>
        <p:pic>
          <p:nvPicPr>
            <p:cNvPr id="3" name="Picture 2">
              <a:extLst>
                <a:ext uri="{FF2B5EF4-FFF2-40B4-BE49-F238E27FC236}">
                  <a16:creationId xmlns:a16="http://schemas.microsoft.com/office/drawing/2014/main" id="{67ABF0FB-7E5D-8E67-7D0D-2C85652305E6}"/>
                </a:ext>
              </a:extLst>
            </p:cNvPr>
            <p:cNvPicPr>
              <a:picLocks noChangeAspect="1"/>
            </p:cNvPicPr>
            <p:nvPr/>
          </p:nvPicPr>
          <p:blipFill>
            <a:blip r:embed="rId2"/>
            <a:stretch>
              <a:fillRect/>
            </a:stretch>
          </p:blipFill>
          <p:spPr>
            <a:xfrm>
              <a:off x="838196" y="2495297"/>
              <a:ext cx="4515872" cy="2981897"/>
            </a:xfrm>
            <a:prstGeom prst="rect">
              <a:avLst/>
            </a:prstGeom>
          </p:spPr>
        </p:pic>
        <p:sp>
          <p:nvSpPr>
            <p:cNvPr id="5" name="TextBox 4">
              <a:extLst>
                <a:ext uri="{FF2B5EF4-FFF2-40B4-BE49-F238E27FC236}">
                  <a16:creationId xmlns:a16="http://schemas.microsoft.com/office/drawing/2014/main" id="{3AC76B27-B294-A3B8-CE9A-33B905F42113}"/>
                </a:ext>
              </a:extLst>
            </p:cNvPr>
            <p:cNvSpPr txBox="1"/>
            <p:nvPr/>
          </p:nvSpPr>
          <p:spPr>
            <a:xfrm>
              <a:off x="5354068" y="4877030"/>
              <a:ext cx="3335800" cy="600164"/>
            </a:xfrm>
            <a:prstGeom prst="rect">
              <a:avLst/>
            </a:prstGeom>
            <a:noFill/>
          </p:spPr>
          <p:txBody>
            <a:bodyPr wrap="square" rtlCol="0">
              <a:spAutoFit/>
            </a:bodyPr>
            <a:lstStyle/>
            <a:p>
              <a:r>
                <a:rPr lang="en-US" sz="1100" dirty="0"/>
                <a:t>Fig. 5.1: Galanto Innovation’s </a:t>
              </a:r>
              <a:r>
                <a:rPr lang="en-US" sz="1100" dirty="0" err="1"/>
                <a:t>RehabRelive</a:t>
              </a:r>
              <a:r>
                <a:rPr lang="en-US" sz="1100" dirty="0"/>
                <a:t>. A rehabilitation glove with 13 fine and gross Range of Motion trackers. (Clinical Version) </a:t>
              </a:r>
              <a:endParaRPr lang="en-IN" sz="1100" dirty="0"/>
            </a:p>
          </p:txBody>
        </p:sp>
      </p:grpSp>
    </p:spTree>
    <p:extLst>
      <p:ext uri="{BB962C8B-B14F-4D97-AF65-F5344CB8AC3E}">
        <p14:creationId xmlns:p14="http://schemas.microsoft.com/office/powerpoint/2010/main" val="177594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CB50-F8DF-650A-653C-1AAA7E2644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6B67FB-773B-34A7-73E7-1EEF677BECCF}"/>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050E0F77-49DE-A89F-867C-479841DA052B}"/>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References</a:t>
            </a:r>
          </a:p>
        </p:txBody>
      </p:sp>
      <p:sp>
        <p:nvSpPr>
          <p:cNvPr id="2" name="Content Placeholder 1">
            <a:extLst>
              <a:ext uri="{FF2B5EF4-FFF2-40B4-BE49-F238E27FC236}">
                <a16:creationId xmlns:a16="http://schemas.microsoft.com/office/drawing/2014/main" id="{4DC196A8-A63D-D40F-6CFF-FD3107E0820D}"/>
              </a:ext>
            </a:extLst>
          </p:cNvPr>
          <p:cNvSpPr>
            <a:spLocks noGrp="1" noChangeArrowheads="1"/>
          </p:cNvSpPr>
          <p:nvPr>
            <p:ph idx="1"/>
          </p:nvPr>
        </p:nvSpPr>
        <p:spPr bwMode="auto">
          <a:xfrm>
            <a:off x="838200" y="1291845"/>
            <a:ext cx="1073771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C. C. Physiotherapy, “Don</a:t>
            </a:r>
            <a:r>
              <a:rPr lang="en-US" altLang="en-US" sz="1800" dirty="0">
                <a:latin typeface="Adobe Song Std L" panose="02020300000000000000" pitchFamily="18" charset="-128"/>
                <a:ea typeface="Adobe Song Std L" panose="02020300000000000000" pitchFamily="18" charset="-128"/>
              </a:rPr>
              <a: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t miss out on hand therapy robotic gloves – Revolutionary tool for stroke rehab,”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CCPhysiotherapy.com</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2"/>
              </a:rPr>
              <a:t>https://www.ccphysiotherapy.com/stroke/dont-miss-out-on-hand-therapy-robotic-gloves-revolutionary-tool-for-stroke-rehab/</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a:t>
            </a:r>
            <a:r>
              <a:rPr lang="en-US" altLang="en-US" sz="1800" dirty="0">
                <a:latin typeface="Adobe Song Std L" panose="02020300000000000000" pitchFamily="18" charset="-128"/>
                <a:ea typeface="Adobe Song Std L" panose="02020300000000000000" pitchFamily="18" charset="-128"/>
              </a:rPr>
              <a:t>Oct 25</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 Song, J. Yao, and H. Ni, “A review on robotic-assisted rehabilitation devices for post-stroke recovery,”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Frontiers in Neurorobotics</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vol. 17, 2023.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3"/>
              </a:rPr>
              <a:t>https://www.ncbi.nlm.nih.gov/pmc/articles/PMC10295999/</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Oct 25,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A. Duret et al., “Hand rehabilitation using robotic glove: A pilot randomized controlled trial in patients with chronic stroke,”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Frontiers in Neurology</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vol. 13, 2022.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4"/>
              </a:rPr>
              <a:t>https://www.ncbi.nlm.nih.gov/pmc/articles/PMC9381330/</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Oct 25,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Neofect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"5 Innovative Ways to Use Games for Healthcare," </a:t>
            </a: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Neofect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Blog, [Online]. Available: https://www.neofect.com/us/blog/ways-to-use-games-for-healthcare. [Accessed: Oct </a:t>
            </a:r>
            <a:r>
              <a:rPr lang="en-US" altLang="en-US" sz="1800" dirty="0">
                <a:latin typeface="Adobe Song Std L" panose="02020300000000000000" pitchFamily="18" charset="-128"/>
                <a:ea typeface="Adobe Song Std L" panose="02020300000000000000" pitchFamily="18" charset="-128"/>
              </a:rPr>
              <a:t>28</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Qsilverrdc</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“How to detect a peak and low in noisy data,” Arduino Forum, Jan. 12, 2021. [Online]. Available: https://forum.arduino.cc/t/how-to-detect-a-peak-and-low-in-noisy-data/690968. [Accessed: Nov 1, 2023].</a:t>
            </a:r>
          </a:p>
        </p:txBody>
      </p:sp>
    </p:spTree>
    <p:extLst>
      <p:ext uri="{BB962C8B-B14F-4D97-AF65-F5344CB8AC3E}">
        <p14:creationId xmlns:p14="http://schemas.microsoft.com/office/powerpoint/2010/main" val="119203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DAB054-0291-AF6F-3DA6-761E0155132F}"/>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B8CB3E3A-857F-A9C8-4B7A-5FEA247A11D9}"/>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Introduction</a:t>
            </a:r>
          </a:p>
        </p:txBody>
      </p:sp>
      <p:sp>
        <p:nvSpPr>
          <p:cNvPr id="8" name="Content Placeholder 7">
            <a:extLst>
              <a:ext uri="{FF2B5EF4-FFF2-40B4-BE49-F238E27FC236}">
                <a16:creationId xmlns:a16="http://schemas.microsoft.com/office/drawing/2014/main" id="{5F22A7A5-A4E7-35E9-26B9-2D285BAD737D}"/>
              </a:ext>
            </a:extLst>
          </p:cNvPr>
          <p:cNvSpPr>
            <a:spLocks noGrp="1"/>
          </p:cNvSpPr>
          <p:nvPr>
            <p:ph idx="1"/>
          </p:nvPr>
        </p:nvSpPr>
        <p:spPr>
          <a:xfrm>
            <a:off x="838198" y="1506506"/>
            <a:ext cx="10515600" cy="4351338"/>
          </a:xfrm>
        </p:spPr>
        <p:txBody>
          <a:bodyPr>
            <a:normAutofit/>
          </a:bodyPr>
          <a:lstStyle/>
          <a:p>
            <a:r>
              <a:rPr lang="en-US" sz="1800" dirty="0">
                <a:latin typeface="Adobe Song Std L" panose="02020300000000000000" pitchFamily="18" charset="-128"/>
                <a:ea typeface="Adobe Song Std L" panose="02020300000000000000" pitchFamily="18" charset="-128"/>
              </a:rPr>
              <a:t>This project presents an innovative approach to stroke rehabilitation through a sensor-equipped glove designed to track hand movements and orientation while providing engaging rehabilitation exercises. The system combines </a:t>
            </a:r>
            <a:r>
              <a:rPr lang="en-US" sz="1800" b="1" dirty="0">
                <a:solidFill>
                  <a:srgbClr val="FF0000"/>
                </a:solidFill>
                <a:latin typeface="Adobe Song Std L" panose="02020300000000000000" pitchFamily="18" charset="-128"/>
                <a:ea typeface="Adobe Song Std L" panose="02020300000000000000" pitchFamily="18" charset="-128"/>
              </a:rPr>
              <a:t>flex sensors</a:t>
            </a:r>
            <a:r>
              <a:rPr lang="en-US" sz="1800" dirty="0">
                <a:latin typeface="Adobe Song Std L" panose="02020300000000000000" pitchFamily="18" charset="-128"/>
                <a:ea typeface="Adobe Song Std L" panose="02020300000000000000" pitchFamily="18" charset="-128"/>
              </a:rPr>
              <a:t> to create a gamified rehabilitation experience that increases patient engagement and adherence to therapy regimens. Our preliminary findings suggest that this approach could significantly improve the rehabilitation experience and potentially lead to better outcomes for stroke survivors compared to traditional methods.</a:t>
            </a:r>
            <a:endParaRPr lang="en-IN" sz="18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41722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EFED4-0BF2-A3B6-6014-5479AF24BE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BB74031-92DF-F5E4-DC53-5691BEF6E59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0BA99FEF-9C70-6BF4-40FF-83571B13BB38}"/>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Problem</a:t>
            </a:r>
            <a:r>
              <a:rPr lang="en-IN" dirty="0"/>
              <a:t> </a:t>
            </a:r>
            <a:r>
              <a:rPr lang="en-IN" dirty="0">
                <a:latin typeface="Adobe Song Std L" panose="02020300000000000000" pitchFamily="18" charset="-128"/>
                <a:ea typeface="Adobe Song Std L" panose="02020300000000000000" pitchFamily="18" charset="-128"/>
              </a:rPr>
              <a:t>Statement</a:t>
            </a:r>
          </a:p>
        </p:txBody>
      </p:sp>
      <p:sp>
        <p:nvSpPr>
          <p:cNvPr id="8" name="Content Placeholder 7">
            <a:extLst>
              <a:ext uri="{FF2B5EF4-FFF2-40B4-BE49-F238E27FC236}">
                <a16:creationId xmlns:a16="http://schemas.microsoft.com/office/drawing/2014/main" id="{72A603A4-EC80-B5DA-1957-F7CD1ABA38CA}"/>
              </a:ext>
            </a:extLst>
          </p:cNvPr>
          <p:cNvSpPr>
            <a:spLocks noGrp="1"/>
          </p:cNvSpPr>
          <p:nvPr>
            <p:ph idx="1"/>
          </p:nvPr>
        </p:nvSpPr>
        <p:spPr>
          <a:xfrm>
            <a:off x="838198" y="1506506"/>
            <a:ext cx="10515600" cy="4351338"/>
          </a:xfrm>
        </p:spPr>
        <p:txBody>
          <a:bodyPr>
            <a:normAutofit/>
          </a:bodyPr>
          <a:lstStyle/>
          <a:p>
            <a:r>
              <a:rPr lang="en-IN" sz="1800" dirty="0">
                <a:latin typeface="Adobe Song Std L" panose="02020300000000000000" pitchFamily="18" charset="-128"/>
                <a:ea typeface="Adobe Song Std L" panose="02020300000000000000" pitchFamily="18" charset="-128"/>
              </a:rPr>
              <a:t>Stroke remains a leading cause </a:t>
            </a:r>
            <a:r>
              <a:rPr lang="en-US" sz="1800" dirty="0">
                <a:latin typeface="Adobe Song Std L" panose="02020300000000000000" pitchFamily="18" charset="-128"/>
                <a:ea typeface="Adobe Song Std L" panose="02020300000000000000" pitchFamily="18" charset="-128"/>
              </a:rPr>
              <a:t>of long-term disability worldwide, especially hand impairment,</a:t>
            </a:r>
            <a:r>
              <a:rPr lang="en-IN" sz="1800" dirty="0">
                <a:latin typeface="Adobe Song Std L" panose="02020300000000000000" pitchFamily="18" charset="-128"/>
                <a:ea typeface="Adobe Song Std L" panose="02020300000000000000" pitchFamily="18" charset="-128"/>
              </a:rPr>
              <a:t> causing patients to lose fine-motor control. Traditional hand rehab methods exhibit the following challenges. </a:t>
            </a:r>
          </a:p>
          <a:p>
            <a:pPr lvl="1"/>
            <a:r>
              <a:rPr lang="en-IN" sz="1600" b="1" dirty="0">
                <a:latin typeface="Adobe Song Std L" panose="02020300000000000000" pitchFamily="18" charset="-128"/>
                <a:ea typeface="Adobe Song Std L" panose="02020300000000000000" pitchFamily="18" charset="-128"/>
              </a:rPr>
              <a:t>Repetitive and monotonous</a:t>
            </a:r>
            <a:r>
              <a:rPr lang="en-IN" sz="1600" dirty="0">
                <a:latin typeface="Adobe Song Std L" panose="02020300000000000000" pitchFamily="18" charset="-128"/>
                <a:ea typeface="Adobe Song Std L" panose="02020300000000000000" pitchFamily="18" charset="-128"/>
              </a:rPr>
              <a:t> exercises, poor patient compliance and engagement. [1][2]</a:t>
            </a:r>
          </a:p>
          <a:p>
            <a:pPr lvl="1"/>
            <a:r>
              <a:rPr lang="en-IN" sz="1600" b="1" dirty="0">
                <a:latin typeface="Adobe Song Std L" panose="02020300000000000000" pitchFamily="18" charset="-128"/>
                <a:ea typeface="Adobe Song Std L" panose="02020300000000000000" pitchFamily="18" charset="-128"/>
              </a:rPr>
              <a:t>Limited in duration and frequency</a:t>
            </a:r>
            <a:r>
              <a:rPr lang="en-IN" sz="1600" dirty="0">
                <a:latin typeface="Adobe Song Std L" panose="02020300000000000000" pitchFamily="18" charset="-128"/>
                <a:ea typeface="Adobe Song Std L" panose="02020300000000000000" pitchFamily="18" charset="-128"/>
              </a:rPr>
              <a:t> due to healthcare resource constraints. [1]</a:t>
            </a:r>
          </a:p>
          <a:p>
            <a:pPr lvl="1"/>
            <a:r>
              <a:rPr lang="en-US" sz="1600" dirty="0">
                <a:latin typeface="Adobe Song Std L" panose="02020300000000000000" pitchFamily="18" charset="-128"/>
                <a:ea typeface="Adobe Song Std L" panose="02020300000000000000" pitchFamily="18" charset="-128"/>
              </a:rPr>
              <a:t>Current clinical assessment methods </a:t>
            </a:r>
            <a:r>
              <a:rPr lang="en-US" sz="1600" b="1" dirty="0">
                <a:latin typeface="Adobe Song Std L" panose="02020300000000000000" pitchFamily="18" charset="-128"/>
                <a:ea typeface="Adobe Song Std L" panose="02020300000000000000" pitchFamily="18" charset="-128"/>
              </a:rPr>
              <a:t>lack precise quantitative measurements</a:t>
            </a:r>
            <a:r>
              <a:rPr lang="en-US" sz="1600" dirty="0">
                <a:latin typeface="Adobe Song Std L" panose="02020300000000000000" pitchFamily="18" charset="-128"/>
                <a:ea typeface="Adobe Song Std L" panose="02020300000000000000" pitchFamily="18" charset="-128"/>
              </a:rPr>
              <a:t> of hand function improvement. [3]</a:t>
            </a:r>
          </a:p>
          <a:p>
            <a:pPr lvl="1"/>
            <a:endParaRPr lang="en-US" sz="1400" dirty="0">
              <a:latin typeface="Adobe Song Std L" panose="02020300000000000000" pitchFamily="18" charset="-128"/>
              <a:ea typeface="Adobe Song Std L" panose="02020300000000000000" pitchFamily="18" charset="-128"/>
            </a:endParaRPr>
          </a:p>
          <a:p>
            <a:pPr lvl="1"/>
            <a:endParaRPr lang="en-IN" sz="14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1507539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34A9B-A419-4FF3-60BC-4EF42C62C39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9F1D49-A91C-57C2-58C8-338B497E39EE}"/>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2E14743B-1881-1447-8D9D-3AEAD069FD7E}"/>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Approach</a:t>
            </a:r>
          </a:p>
        </p:txBody>
      </p:sp>
      <p:sp>
        <p:nvSpPr>
          <p:cNvPr id="8" name="Content Placeholder 7">
            <a:extLst>
              <a:ext uri="{FF2B5EF4-FFF2-40B4-BE49-F238E27FC236}">
                <a16:creationId xmlns:a16="http://schemas.microsoft.com/office/drawing/2014/main" id="{79E95AFB-B2DA-9417-F5FB-1273A6084ABF}"/>
              </a:ext>
            </a:extLst>
          </p:cNvPr>
          <p:cNvSpPr>
            <a:spLocks noGrp="1"/>
          </p:cNvSpPr>
          <p:nvPr>
            <p:ph idx="1"/>
          </p:nvPr>
        </p:nvSpPr>
        <p:spPr>
          <a:xfrm>
            <a:off x="838198" y="1506506"/>
            <a:ext cx="10515600" cy="4351338"/>
          </a:xfrm>
        </p:spPr>
        <p:txBody>
          <a:bodyPr>
            <a:normAutofit/>
          </a:bodyPr>
          <a:lstStyle/>
          <a:p>
            <a:r>
              <a:rPr lang="en-US" sz="1800" dirty="0">
                <a:latin typeface="Adobe Song Std L" panose="02020300000000000000" pitchFamily="18" charset="-128"/>
                <a:ea typeface="Adobe Song Std L" panose="02020300000000000000" pitchFamily="18" charset="-128"/>
              </a:rPr>
              <a:t>Our approach integrates multiple technologies to create a comprehensive rehabilitation solution:</a:t>
            </a:r>
          </a:p>
          <a:p>
            <a:pPr lvl="1"/>
            <a:r>
              <a:rPr lang="en-US" sz="1600" b="1" i="0" dirty="0">
                <a:effectLst/>
                <a:latin typeface="Adobe Song Std L" panose="02020300000000000000" pitchFamily="18" charset="-128"/>
                <a:ea typeface="Adobe Song Std L" panose="02020300000000000000" pitchFamily="18" charset="-128"/>
              </a:rPr>
              <a:t>Sensor Architecture</a:t>
            </a:r>
            <a:r>
              <a:rPr lang="en-US" sz="1600" b="0" i="0" dirty="0">
                <a:effectLst/>
                <a:latin typeface="Adobe Song Std L" panose="02020300000000000000" pitchFamily="18" charset="-128"/>
                <a:ea typeface="Adobe Song Std L" panose="02020300000000000000" pitchFamily="18" charset="-128"/>
              </a:rPr>
              <a:t>: We developed a </a:t>
            </a:r>
            <a:r>
              <a:rPr lang="en-US" sz="1600" dirty="0">
                <a:latin typeface="Adobe Song Std L" panose="02020300000000000000" pitchFamily="18" charset="-128"/>
                <a:ea typeface="Adobe Song Std L" panose="02020300000000000000" pitchFamily="18" charset="-128"/>
              </a:rPr>
              <a:t>f</a:t>
            </a:r>
            <a:r>
              <a:rPr lang="en-US" sz="1600" b="0" i="0" dirty="0">
                <a:effectLst/>
                <a:latin typeface="Adobe Song Std L" panose="02020300000000000000" pitchFamily="18" charset="-128"/>
                <a:ea typeface="Adobe Song Std L" panose="02020300000000000000" pitchFamily="18" charset="-128"/>
              </a:rPr>
              <a:t>lex sensor architecture to track the shape of a human hand.</a:t>
            </a:r>
          </a:p>
          <a:p>
            <a:pPr lvl="1"/>
            <a:r>
              <a:rPr lang="en-US" sz="1600" b="1" i="0" dirty="0">
                <a:effectLst/>
                <a:latin typeface="Adobe Song Std L" panose="02020300000000000000" pitchFamily="18" charset="-128"/>
                <a:ea typeface="Adobe Song Std L" panose="02020300000000000000" pitchFamily="18" charset="-128"/>
              </a:rPr>
              <a:t>Custom Hardware Development</a:t>
            </a:r>
            <a:r>
              <a:rPr lang="en-US" sz="1600" b="0" i="0" dirty="0">
                <a:effectLst/>
                <a:latin typeface="Adobe Song Std L" panose="02020300000000000000" pitchFamily="18" charset="-128"/>
                <a:ea typeface="Adobe Song Std L" panose="02020300000000000000" pitchFamily="18" charset="-128"/>
              </a:rPr>
              <a:t>: We designed 3D-printed CAD hardware to facilitate modular functionality, allowing for adjustments based on individual patient needs.</a:t>
            </a:r>
          </a:p>
          <a:p>
            <a:pPr lvl="1"/>
            <a:r>
              <a:rPr lang="en-US" sz="1600" b="1" i="0" dirty="0">
                <a:effectLst/>
                <a:latin typeface="Adobe Song Std L" panose="02020300000000000000" pitchFamily="18" charset="-128"/>
                <a:ea typeface="Adobe Song Std L" panose="02020300000000000000" pitchFamily="18" charset="-128"/>
              </a:rPr>
              <a:t>Microcontroller Integration: </a:t>
            </a:r>
            <a:r>
              <a:rPr lang="en-US" sz="1600" b="0" i="0" dirty="0">
                <a:effectLst/>
                <a:latin typeface="Adobe Song Std L" panose="02020300000000000000" pitchFamily="18" charset="-128"/>
                <a:ea typeface="Adobe Song Std L" panose="02020300000000000000" pitchFamily="18" charset="-128"/>
              </a:rPr>
              <a:t>We </a:t>
            </a:r>
            <a:r>
              <a:rPr lang="en-US" sz="1600" b="0" i="0" dirty="0" err="1">
                <a:effectLst/>
                <a:latin typeface="Adobe Song Std L" panose="02020300000000000000" pitchFamily="18" charset="-128"/>
                <a:ea typeface="Adobe Song Std L" panose="02020300000000000000" pitchFamily="18" charset="-128"/>
              </a:rPr>
              <a:t>utilised</a:t>
            </a:r>
            <a:r>
              <a:rPr lang="en-US" sz="1600" b="0" i="0" dirty="0">
                <a:effectLst/>
                <a:latin typeface="Adobe Song Std L" panose="02020300000000000000" pitchFamily="18" charset="-128"/>
                <a:ea typeface="Adobe Song Std L" panose="02020300000000000000" pitchFamily="18" charset="-128"/>
              </a:rPr>
              <a:t> ESP32 wireless modules to process sensor data and communicate with external devices for real-time feedback.</a:t>
            </a:r>
          </a:p>
          <a:p>
            <a:pPr lvl="1"/>
            <a:r>
              <a:rPr lang="en-US" sz="1600" b="1" i="0" dirty="0">
                <a:effectLst/>
                <a:latin typeface="Adobe Song Std L" panose="02020300000000000000" pitchFamily="18" charset="-128"/>
                <a:ea typeface="Adobe Song Std L" panose="02020300000000000000" pitchFamily="18" charset="-128"/>
              </a:rPr>
              <a:t>Gamification Strategy:</a:t>
            </a:r>
            <a:r>
              <a:rPr lang="en-US" sz="1600" b="0" i="0" dirty="0">
                <a:effectLst/>
                <a:latin typeface="Adobe Song Std L" panose="02020300000000000000" pitchFamily="18" charset="-128"/>
                <a:ea typeface="Adobe Song Std L" panose="02020300000000000000" pitchFamily="18" charset="-128"/>
              </a:rPr>
              <a:t> We implemented game elements to transform mundane physiotherapy exercises into engaging activities, increasing user engagement and positive feedback. [4]</a:t>
            </a:r>
          </a:p>
          <a:p>
            <a:pPr lvl="1"/>
            <a:r>
              <a:rPr lang="en-US" sz="1600" b="1" i="0" dirty="0">
                <a:effectLst/>
                <a:latin typeface="Adobe Song Std L" panose="02020300000000000000" pitchFamily="18" charset="-128"/>
                <a:ea typeface="Adobe Song Std L" panose="02020300000000000000" pitchFamily="18" charset="-128"/>
              </a:rPr>
              <a:t>Data Processing Pipeline: </a:t>
            </a:r>
            <a:r>
              <a:rPr lang="en-US" sz="1600" b="0" i="0" dirty="0">
                <a:effectLst/>
                <a:latin typeface="Adobe Song Std L" panose="02020300000000000000" pitchFamily="18" charset="-128"/>
                <a:ea typeface="Adobe Song Std L" panose="02020300000000000000" pitchFamily="18" charset="-128"/>
              </a:rPr>
              <a:t>We implemented basic algorithms to filter and process noisy sensor data to extract meaningful information about hand movements and gestures</a:t>
            </a:r>
          </a:p>
          <a:p>
            <a:pPr lvl="1"/>
            <a:endParaRPr lang="en-US" sz="1000" dirty="0">
              <a:latin typeface="Adobe Song Std L" panose="02020300000000000000" pitchFamily="18" charset="-128"/>
              <a:ea typeface="Adobe Song Std L" panose="02020300000000000000" pitchFamily="18" charset="-128"/>
            </a:endParaRPr>
          </a:p>
          <a:p>
            <a:pPr lvl="1"/>
            <a:endParaRPr lang="en-IN" sz="14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376685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E1CA-5A01-1B72-018F-D7A5D9A765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1C4409-23FC-FA5A-877E-3BEB106D681C}"/>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8897D9C7-E239-3769-4123-60E56A8DF669}"/>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Setup/Design</a:t>
            </a:r>
          </a:p>
        </p:txBody>
      </p:sp>
      <p:sp>
        <p:nvSpPr>
          <p:cNvPr id="8" name="Content Placeholder 7">
            <a:extLst>
              <a:ext uri="{FF2B5EF4-FFF2-40B4-BE49-F238E27FC236}">
                <a16:creationId xmlns:a16="http://schemas.microsoft.com/office/drawing/2014/main" id="{69E63A00-A8DA-A1CF-50AF-75BF995B560E}"/>
              </a:ext>
            </a:extLst>
          </p:cNvPr>
          <p:cNvSpPr>
            <a:spLocks noGrp="1"/>
          </p:cNvSpPr>
          <p:nvPr>
            <p:ph idx="1"/>
          </p:nvPr>
        </p:nvSpPr>
        <p:spPr>
          <a:xfrm>
            <a:off x="838198" y="1506506"/>
            <a:ext cx="10515600" cy="4351338"/>
          </a:xfrm>
        </p:spPr>
        <p:txBody>
          <a:bodyPr>
            <a:normAutofit/>
          </a:bodyPr>
          <a:lstStyle/>
          <a:p>
            <a:pPr marL="0" indent="0">
              <a:buNone/>
            </a:pPr>
            <a:r>
              <a:rPr lang="en-US" sz="1800" b="0" i="0" dirty="0">
                <a:effectLst/>
                <a:latin typeface="Adobe Song Std L" panose="02020300000000000000" pitchFamily="18" charset="-128"/>
                <a:ea typeface="Adobe Song Std L" panose="02020300000000000000" pitchFamily="18" charset="-128"/>
              </a:rPr>
              <a:t>Our prototype consists of several interconnected components working together to track hand movements and provide feedback:</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Sensing Layer: </a:t>
            </a:r>
            <a:r>
              <a:rPr lang="en-US" sz="1600" b="0" i="0" dirty="0">
                <a:effectLst/>
                <a:latin typeface="Adobe Song Std L" panose="02020300000000000000" pitchFamily="18" charset="-128"/>
                <a:ea typeface="Adobe Song Std L" panose="02020300000000000000" pitchFamily="18" charset="-128"/>
              </a:rPr>
              <a:t>Five flex sensors </a:t>
            </a:r>
            <a:r>
              <a:rPr lang="en-US" sz="1200" b="0" i="0" dirty="0">
                <a:effectLst/>
                <a:latin typeface="Adobe Song Std L" panose="02020300000000000000" pitchFamily="18" charset="-128"/>
                <a:ea typeface="Adobe Song Std L" panose="02020300000000000000" pitchFamily="18" charset="-128"/>
              </a:rPr>
              <a:t>(</a:t>
            </a:r>
            <a:r>
              <a:rPr lang="en-US" sz="1100" b="0" i="0" dirty="0">
                <a:effectLst/>
                <a:latin typeface="Adobe Song Std L" panose="02020300000000000000" pitchFamily="18" charset="-128"/>
                <a:ea typeface="Adobe Song Std L" panose="02020300000000000000" pitchFamily="18" charset="-128"/>
              </a:rPr>
              <a:t>FS-L-055-253-MP</a:t>
            </a:r>
            <a:r>
              <a:rPr lang="en-US" sz="1200" b="0" i="0" dirty="0">
                <a:effectLst/>
                <a:latin typeface="Adobe Song Std L" panose="02020300000000000000" pitchFamily="18" charset="-128"/>
                <a:ea typeface="Adobe Song Std L" panose="02020300000000000000" pitchFamily="18" charset="-128"/>
              </a:rPr>
              <a:t>)</a:t>
            </a:r>
            <a:r>
              <a:rPr lang="en-US" sz="1600" b="0" i="0" dirty="0">
                <a:effectLst/>
                <a:latin typeface="Adobe Song Std L" panose="02020300000000000000" pitchFamily="18" charset="-128"/>
                <a:ea typeface="Adobe Song Std L" panose="02020300000000000000" pitchFamily="18" charset="-128"/>
              </a:rPr>
              <a:t> positioned along each finger to measure bending angle to capture hand </a:t>
            </a:r>
            <a:r>
              <a:rPr lang="en-US" sz="1600" dirty="0">
                <a:latin typeface="Adobe Song Std L" panose="02020300000000000000" pitchFamily="18" charset="-128"/>
                <a:ea typeface="Adobe Song Std L" panose="02020300000000000000" pitchFamily="18" charset="-128"/>
              </a:rPr>
              <a:t>shape </a:t>
            </a:r>
            <a:r>
              <a:rPr lang="en-US" sz="1600" b="0" i="0" dirty="0">
                <a:effectLst/>
                <a:latin typeface="Adobe Song Std L" panose="02020300000000000000" pitchFamily="18" charset="-128"/>
                <a:ea typeface="Adobe Song Std L" panose="02020300000000000000" pitchFamily="18" charset="-128"/>
              </a:rPr>
              <a:t>in 3D space.</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Communication Module: </a:t>
            </a:r>
            <a:r>
              <a:rPr lang="en-US" sz="1600" b="0" i="0" dirty="0">
                <a:effectLst/>
                <a:latin typeface="Adobe Song Std L" panose="02020300000000000000" pitchFamily="18" charset="-128"/>
                <a:ea typeface="Adobe Song Std L" panose="02020300000000000000" pitchFamily="18" charset="-128"/>
              </a:rPr>
              <a:t>ESP32 wireless module for transmitting processed data to a computer.</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Power Supply</a:t>
            </a:r>
            <a:r>
              <a:rPr lang="en-US" sz="1600" b="0" i="0" dirty="0">
                <a:effectLst/>
                <a:latin typeface="Adobe Song Std L" panose="02020300000000000000" pitchFamily="18" charset="-128"/>
                <a:ea typeface="Adobe Song Std L" panose="02020300000000000000" pitchFamily="18" charset="-128"/>
              </a:rPr>
              <a:t>: 9V battery with appropriate voltage regulation for portability.</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Physical Structure</a:t>
            </a:r>
            <a:r>
              <a:rPr lang="en-US" sz="1600" b="0" i="0" dirty="0">
                <a:effectLst/>
                <a:latin typeface="Adobe Song Std L" panose="02020300000000000000" pitchFamily="18" charset="-128"/>
                <a:ea typeface="Adobe Song Std L" panose="02020300000000000000" pitchFamily="18" charset="-128"/>
              </a:rPr>
              <a:t>: 3D printed modular mounting brackets (rings) for the flex sensors.</a:t>
            </a:r>
          </a:p>
          <a:p>
            <a:pPr marL="0" indent="0" algn="l">
              <a:buNone/>
            </a:pPr>
            <a:r>
              <a:rPr lang="en-US" sz="1600" b="0" i="0" dirty="0">
                <a:effectLst/>
                <a:latin typeface="Adobe Song Std L" panose="02020300000000000000" pitchFamily="18" charset="-128"/>
                <a:ea typeface="Adobe Song Std L" panose="02020300000000000000" pitchFamily="18" charset="-128"/>
              </a:rPr>
              <a:t>The system was designed to be lightweight, comfortable to wear, and unobtrusive during rehabilitation exercises, while still providing reasonable tracking of hand movements</a:t>
            </a:r>
          </a:p>
        </p:txBody>
      </p:sp>
    </p:spTree>
    <p:extLst>
      <p:ext uri="{BB962C8B-B14F-4D97-AF65-F5344CB8AC3E}">
        <p14:creationId xmlns:p14="http://schemas.microsoft.com/office/powerpoint/2010/main" val="224600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ECFF3-DD12-B3FB-5B1F-7B144E4F33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9F82E4-D08E-B5A5-2BEA-602707FACA1D}"/>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9D732FC0-E143-CD21-C3BD-7B872DB3825E}"/>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Setup/Design (Low Fidelity </a:t>
            </a:r>
            <a:r>
              <a:rPr lang="en-IN" dirty="0" err="1">
                <a:latin typeface="Adobe Song Std L" panose="02020300000000000000" pitchFamily="18" charset="-128"/>
                <a:ea typeface="Adobe Song Std L" panose="02020300000000000000" pitchFamily="18" charset="-128"/>
              </a:rPr>
              <a:t>Mockups</a:t>
            </a:r>
            <a:r>
              <a:rPr lang="en-IN" dirty="0">
                <a:latin typeface="Adobe Song Std L" panose="02020300000000000000" pitchFamily="18" charset="-128"/>
                <a:ea typeface="Adobe Song Std L" panose="02020300000000000000" pitchFamily="18" charset="-128"/>
              </a:rPr>
              <a:t>)</a:t>
            </a:r>
          </a:p>
        </p:txBody>
      </p:sp>
      <p:grpSp>
        <p:nvGrpSpPr>
          <p:cNvPr id="12" name="Group 11">
            <a:extLst>
              <a:ext uri="{FF2B5EF4-FFF2-40B4-BE49-F238E27FC236}">
                <a16:creationId xmlns:a16="http://schemas.microsoft.com/office/drawing/2014/main" id="{06A94D3F-8488-771F-71C3-42EAC0504107}"/>
              </a:ext>
            </a:extLst>
          </p:cNvPr>
          <p:cNvGrpSpPr/>
          <p:nvPr/>
        </p:nvGrpSpPr>
        <p:grpSpPr>
          <a:xfrm>
            <a:off x="1120290" y="1608956"/>
            <a:ext cx="2872740" cy="4573637"/>
            <a:chOff x="1120290" y="1608956"/>
            <a:chExt cx="2872740" cy="4573637"/>
          </a:xfrm>
        </p:grpSpPr>
        <p:pic>
          <p:nvPicPr>
            <p:cNvPr id="2" name="Content Placeholder 12">
              <a:extLst>
                <a:ext uri="{FF2B5EF4-FFF2-40B4-BE49-F238E27FC236}">
                  <a16:creationId xmlns:a16="http://schemas.microsoft.com/office/drawing/2014/main" id="{A872F20B-8CDD-DFFD-2635-F4D1B7E2B83F}"/>
                </a:ext>
              </a:extLst>
            </p:cNvPr>
            <p:cNvPicPr>
              <a:picLocks noChangeAspect="1"/>
            </p:cNvPicPr>
            <p:nvPr/>
          </p:nvPicPr>
          <p:blipFill>
            <a:blip r:embed="rId2"/>
            <a:stretch>
              <a:fillRect/>
            </a:stretch>
          </p:blipFill>
          <p:spPr>
            <a:xfrm>
              <a:off x="1120290" y="1608956"/>
              <a:ext cx="2872740" cy="4146437"/>
            </a:xfrm>
            <a:prstGeom prst="rect">
              <a:avLst/>
            </a:prstGeom>
          </p:spPr>
        </p:pic>
        <p:sp>
          <p:nvSpPr>
            <p:cNvPr id="5" name="TextBox 4">
              <a:extLst>
                <a:ext uri="{FF2B5EF4-FFF2-40B4-BE49-F238E27FC236}">
                  <a16:creationId xmlns:a16="http://schemas.microsoft.com/office/drawing/2014/main" id="{FE9CF1F7-BF1C-EEBD-97CA-D83B177A6644}"/>
                </a:ext>
              </a:extLst>
            </p:cNvPr>
            <p:cNvSpPr txBox="1"/>
            <p:nvPr/>
          </p:nvSpPr>
          <p:spPr>
            <a:xfrm>
              <a:off x="1120290" y="5751706"/>
              <a:ext cx="2872740" cy="430887"/>
            </a:xfrm>
            <a:prstGeom prst="rect">
              <a:avLst/>
            </a:prstGeom>
            <a:noFill/>
          </p:spPr>
          <p:txBody>
            <a:bodyPr wrap="square" rtlCol="0">
              <a:spAutoFit/>
            </a:bodyPr>
            <a:lstStyle/>
            <a:p>
              <a:r>
                <a:rPr lang="en-US" sz="1100" dirty="0"/>
                <a:t>Fig. 1.1: Non-functional form for visual reference.</a:t>
              </a:r>
              <a:endParaRPr lang="en-IN" sz="1100" dirty="0"/>
            </a:p>
          </p:txBody>
        </p:sp>
      </p:grpSp>
      <p:grpSp>
        <p:nvGrpSpPr>
          <p:cNvPr id="11" name="Group 10">
            <a:extLst>
              <a:ext uri="{FF2B5EF4-FFF2-40B4-BE49-F238E27FC236}">
                <a16:creationId xmlns:a16="http://schemas.microsoft.com/office/drawing/2014/main" id="{1C6A44A6-4910-1D49-E4BE-3B2792134D0C}"/>
              </a:ext>
            </a:extLst>
          </p:cNvPr>
          <p:cNvGrpSpPr/>
          <p:nvPr/>
        </p:nvGrpSpPr>
        <p:grpSpPr>
          <a:xfrm>
            <a:off x="4192065" y="2588726"/>
            <a:ext cx="3560368" cy="2471058"/>
            <a:chOff x="4192065" y="2588726"/>
            <a:chExt cx="3560368" cy="2471058"/>
          </a:xfrm>
        </p:grpSpPr>
        <p:pic>
          <p:nvPicPr>
            <p:cNvPr id="3" name="Picture 2">
              <a:extLst>
                <a:ext uri="{FF2B5EF4-FFF2-40B4-BE49-F238E27FC236}">
                  <a16:creationId xmlns:a16="http://schemas.microsoft.com/office/drawing/2014/main" id="{A8C1C080-461E-86E5-EDA4-178B9AC5BA9D}"/>
                </a:ext>
              </a:extLst>
            </p:cNvPr>
            <p:cNvPicPr>
              <a:picLocks noChangeAspect="1"/>
            </p:cNvPicPr>
            <p:nvPr/>
          </p:nvPicPr>
          <p:blipFill>
            <a:blip r:embed="rId3"/>
            <a:stretch>
              <a:fillRect/>
            </a:stretch>
          </p:blipFill>
          <p:spPr>
            <a:xfrm>
              <a:off x="4192065" y="2588726"/>
              <a:ext cx="3560368" cy="2209448"/>
            </a:xfrm>
            <a:prstGeom prst="rect">
              <a:avLst/>
            </a:prstGeom>
          </p:spPr>
        </p:pic>
        <p:sp>
          <p:nvSpPr>
            <p:cNvPr id="8" name="TextBox 7">
              <a:extLst>
                <a:ext uri="{FF2B5EF4-FFF2-40B4-BE49-F238E27FC236}">
                  <a16:creationId xmlns:a16="http://schemas.microsoft.com/office/drawing/2014/main" id="{7AADDCC1-7DE6-BEE3-5D69-04AA9EFEA894}"/>
                </a:ext>
              </a:extLst>
            </p:cNvPr>
            <p:cNvSpPr txBox="1"/>
            <p:nvPr/>
          </p:nvSpPr>
          <p:spPr>
            <a:xfrm>
              <a:off x="4192065" y="4798174"/>
              <a:ext cx="3560368" cy="261610"/>
            </a:xfrm>
            <a:prstGeom prst="rect">
              <a:avLst/>
            </a:prstGeom>
            <a:noFill/>
          </p:spPr>
          <p:txBody>
            <a:bodyPr wrap="square" rtlCol="0">
              <a:spAutoFit/>
            </a:bodyPr>
            <a:lstStyle/>
            <a:p>
              <a:r>
                <a:rPr lang="en-US" sz="1100" dirty="0"/>
                <a:t>Fig. 1.2: Non-functional form for visual reference.</a:t>
              </a:r>
              <a:endParaRPr lang="en-IN" sz="1100" dirty="0"/>
            </a:p>
          </p:txBody>
        </p:sp>
      </p:grpSp>
      <p:grpSp>
        <p:nvGrpSpPr>
          <p:cNvPr id="10" name="Group 9">
            <a:extLst>
              <a:ext uri="{FF2B5EF4-FFF2-40B4-BE49-F238E27FC236}">
                <a16:creationId xmlns:a16="http://schemas.microsoft.com/office/drawing/2014/main" id="{C0651959-7F21-50C1-1BD4-FC5EB5D041F4}"/>
              </a:ext>
            </a:extLst>
          </p:cNvPr>
          <p:cNvGrpSpPr/>
          <p:nvPr/>
        </p:nvGrpSpPr>
        <p:grpSpPr>
          <a:xfrm>
            <a:off x="7951468" y="1608956"/>
            <a:ext cx="3199302" cy="4393785"/>
            <a:chOff x="7951468" y="1608956"/>
            <a:chExt cx="3199302" cy="4393785"/>
          </a:xfrm>
        </p:grpSpPr>
        <p:pic>
          <p:nvPicPr>
            <p:cNvPr id="7" name="Picture 6">
              <a:extLst>
                <a:ext uri="{FF2B5EF4-FFF2-40B4-BE49-F238E27FC236}">
                  <a16:creationId xmlns:a16="http://schemas.microsoft.com/office/drawing/2014/main" id="{77240B0D-8D4A-35CD-FFD5-95CE0602BBDB}"/>
                </a:ext>
              </a:extLst>
            </p:cNvPr>
            <p:cNvPicPr>
              <a:picLocks noChangeAspect="1"/>
            </p:cNvPicPr>
            <p:nvPr/>
          </p:nvPicPr>
          <p:blipFill>
            <a:blip r:embed="rId4"/>
            <a:stretch>
              <a:fillRect/>
            </a:stretch>
          </p:blipFill>
          <p:spPr>
            <a:xfrm>
              <a:off x="7951468" y="1608956"/>
              <a:ext cx="3092196" cy="4142750"/>
            </a:xfrm>
            <a:prstGeom prst="rect">
              <a:avLst/>
            </a:prstGeom>
          </p:spPr>
        </p:pic>
        <p:sp>
          <p:nvSpPr>
            <p:cNvPr id="9" name="TextBox 8">
              <a:extLst>
                <a:ext uri="{FF2B5EF4-FFF2-40B4-BE49-F238E27FC236}">
                  <a16:creationId xmlns:a16="http://schemas.microsoft.com/office/drawing/2014/main" id="{5E5E7F92-E96D-8D63-6140-911823E53A90}"/>
                </a:ext>
              </a:extLst>
            </p:cNvPr>
            <p:cNvSpPr txBox="1"/>
            <p:nvPr/>
          </p:nvSpPr>
          <p:spPr>
            <a:xfrm>
              <a:off x="7951468" y="5741131"/>
              <a:ext cx="3199302" cy="261610"/>
            </a:xfrm>
            <a:prstGeom prst="rect">
              <a:avLst/>
            </a:prstGeom>
            <a:noFill/>
          </p:spPr>
          <p:txBody>
            <a:bodyPr wrap="square" rtlCol="0">
              <a:spAutoFit/>
            </a:bodyPr>
            <a:lstStyle/>
            <a:p>
              <a:r>
                <a:rPr lang="en-US" sz="1100" dirty="0"/>
                <a:t>Fig. 1.3: Non-functional form for visual reference.</a:t>
              </a:r>
              <a:endParaRPr lang="en-IN" sz="1100" dirty="0"/>
            </a:p>
          </p:txBody>
        </p:sp>
      </p:grpSp>
    </p:spTree>
    <p:extLst>
      <p:ext uri="{BB962C8B-B14F-4D97-AF65-F5344CB8AC3E}">
        <p14:creationId xmlns:p14="http://schemas.microsoft.com/office/powerpoint/2010/main" val="375795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99A14-22EA-9660-E2D1-7A0E003002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728C53-1F0C-890F-6FE4-133E89810677}"/>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E7601ABE-EC32-ED5C-D3DB-980808DC8B87}"/>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Design</a:t>
            </a:r>
            <a:endParaRPr lang="en-IN" dirty="0">
              <a:latin typeface="Adobe Song Std L" panose="02020300000000000000" pitchFamily="18" charset="-128"/>
              <a:ea typeface="Adobe Song Std L" panose="02020300000000000000" pitchFamily="18" charset="-128"/>
            </a:endParaRPr>
          </a:p>
        </p:txBody>
      </p:sp>
      <p:grpSp>
        <p:nvGrpSpPr>
          <p:cNvPr id="14" name="Group 13">
            <a:extLst>
              <a:ext uri="{FF2B5EF4-FFF2-40B4-BE49-F238E27FC236}">
                <a16:creationId xmlns:a16="http://schemas.microsoft.com/office/drawing/2014/main" id="{DB7EF2E3-94B0-AE67-B801-06239D8E29E5}"/>
              </a:ext>
            </a:extLst>
          </p:cNvPr>
          <p:cNvGrpSpPr/>
          <p:nvPr/>
        </p:nvGrpSpPr>
        <p:grpSpPr>
          <a:xfrm>
            <a:off x="838201" y="1907022"/>
            <a:ext cx="4670902" cy="2837428"/>
            <a:chOff x="973111" y="1405875"/>
            <a:chExt cx="5067929" cy="3143753"/>
          </a:xfrm>
        </p:grpSpPr>
        <p:pic>
          <p:nvPicPr>
            <p:cNvPr id="8" name="Picture 7">
              <a:extLst>
                <a:ext uri="{FF2B5EF4-FFF2-40B4-BE49-F238E27FC236}">
                  <a16:creationId xmlns:a16="http://schemas.microsoft.com/office/drawing/2014/main" id="{8D58606A-6DA3-688C-6963-70256B95D4A8}"/>
                </a:ext>
              </a:extLst>
            </p:cNvPr>
            <p:cNvPicPr>
              <a:picLocks noChangeAspect="1"/>
            </p:cNvPicPr>
            <p:nvPr/>
          </p:nvPicPr>
          <p:blipFill>
            <a:blip r:embed="rId2"/>
            <a:stretch>
              <a:fillRect/>
            </a:stretch>
          </p:blipFill>
          <p:spPr>
            <a:xfrm>
              <a:off x="973111" y="1405875"/>
              <a:ext cx="5067929" cy="2882143"/>
            </a:xfrm>
            <a:prstGeom prst="rect">
              <a:avLst/>
            </a:prstGeom>
          </p:spPr>
        </p:pic>
        <p:sp>
          <p:nvSpPr>
            <p:cNvPr id="13" name="TextBox 12">
              <a:extLst>
                <a:ext uri="{FF2B5EF4-FFF2-40B4-BE49-F238E27FC236}">
                  <a16:creationId xmlns:a16="http://schemas.microsoft.com/office/drawing/2014/main" id="{4BA2AC0A-52D8-B92D-6946-EC47CD44CC45}"/>
                </a:ext>
              </a:extLst>
            </p:cNvPr>
            <p:cNvSpPr txBox="1"/>
            <p:nvPr/>
          </p:nvSpPr>
          <p:spPr>
            <a:xfrm>
              <a:off x="973111" y="4288018"/>
              <a:ext cx="5067929" cy="261610"/>
            </a:xfrm>
            <a:prstGeom prst="rect">
              <a:avLst/>
            </a:prstGeom>
            <a:noFill/>
          </p:spPr>
          <p:txBody>
            <a:bodyPr wrap="square">
              <a:spAutoFit/>
            </a:bodyPr>
            <a:lstStyle/>
            <a:p>
              <a:r>
                <a:rPr lang="en-IN" sz="1100" dirty="0"/>
                <a:t>Fig. 3.1: Demonstration of basic gestures. </a:t>
              </a:r>
            </a:p>
          </p:txBody>
        </p:sp>
      </p:grpSp>
      <p:grpSp>
        <p:nvGrpSpPr>
          <p:cNvPr id="16" name="Group 15">
            <a:extLst>
              <a:ext uri="{FF2B5EF4-FFF2-40B4-BE49-F238E27FC236}">
                <a16:creationId xmlns:a16="http://schemas.microsoft.com/office/drawing/2014/main" id="{6D41257F-4474-6E74-6C96-2882D0247FDB}"/>
              </a:ext>
            </a:extLst>
          </p:cNvPr>
          <p:cNvGrpSpPr/>
          <p:nvPr/>
        </p:nvGrpSpPr>
        <p:grpSpPr>
          <a:xfrm>
            <a:off x="5927466" y="1907022"/>
            <a:ext cx="2339502" cy="2837428"/>
            <a:chOff x="6683310" y="1405875"/>
            <a:chExt cx="2538359" cy="3143753"/>
          </a:xfrm>
        </p:grpSpPr>
        <p:pic>
          <p:nvPicPr>
            <p:cNvPr id="10" name="Picture 9">
              <a:extLst>
                <a:ext uri="{FF2B5EF4-FFF2-40B4-BE49-F238E27FC236}">
                  <a16:creationId xmlns:a16="http://schemas.microsoft.com/office/drawing/2014/main" id="{CD55950D-5DE6-A8DE-677C-5245ED2EC321}"/>
                </a:ext>
              </a:extLst>
            </p:cNvPr>
            <p:cNvPicPr>
              <a:picLocks noChangeAspect="1"/>
            </p:cNvPicPr>
            <p:nvPr/>
          </p:nvPicPr>
          <p:blipFill>
            <a:blip r:embed="rId3"/>
            <a:srcRect t="24934" b="11198"/>
            <a:stretch/>
          </p:blipFill>
          <p:spPr>
            <a:xfrm>
              <a:off x="6683310" y="1405875"/>
              <a:ext cx="2538359" cy="2882143"/>
            </a:xfrm>
            <a:prstGeom prst="rect">
              <a:avLst/>
            </a:prstGeom>
          </p:spPr>
        </p:pic>
        <p:sp>
          <p:nvSpPr>
            <p:cNvPr id="15" name="TextBox 14">
              <a:extLst>
                <a:ext uri="{FF2B5EF4-FFF2-40B4-BE49-F238E27FC236}">
                  <a16:creationId xmlns:a16="http://schemas.microsoft.com/office/drawing/2014/main" id="{B07A7AFC-686F-13D9-04DF-CB3FD9A86185}"/>
                </a:ext>
              </a:extLst>
            </p:cNvPr>
            <p:cNvSpPr txBox="1"/>
            <p:nvPr/>
          </p:nvSpPr>
          <p:spPr>
            <a:xfrm>
              <a:off x="6683310" y="4288018"/>
              <a:ext cx="2538359" cy="261610"/>
            </a:xfrm>
            <a:prstGeom prst="rect">
              <a:avLst/>
            </a:prstGeom>
            <a:noFill/>
          </p:spPr>
          <p:txBody>
            <a:bodyPr wrap="square" rtlCol="0">
              <a:spAutoFit/>
            </a:bodyPr>
            <a:lstStyle/>
            <a:p>
              <a:r>
                <a:rPr lang="en-US" sz="1100" dirty="0"/>
                <a:t>Fig. 3.2: First Functional Prototype</a:t>
              </a:r>
              <a:endParaRPr lang="en-IN" sz="1100" dirty="0"/>
            </a:p>
          </p:txBody>
        </p:sp>
      </p:grpSp>
      <p:pic>
        <p:nvPicPr>
          <p:cNvPr id="18" name="Picture 17">
            <a:extLst>
              <a:ext uri="{FF2B5EF4-FFF2-40B4-BE49-F238E27FC236}">
                <a16:creationId xmlns:a16="http://schemas.microsoft.com/office/drawing/2014/main" id="{FC2BE924-A217-3A50-B3EB-80E50C77008A}"/>
              </a:ext>
            </a:extLst>
          </p:cNvPr>
          <p:cNvPicPr>
            <a:picLocks noChangeAspect="1"/>
          </p:cNvPicPr>
          <p:nvPr/>
        </p:nvPicPr>
        <p:blipFill>
          <a:blip r:embed="rId4">
            <a:extLst>
              <a:ext uri="{28A0092B-C50C-407E-A947-70E740481C1C}">
                <a14:useLocalDpi xmlns:a14="http://schemas.microsoft.com/office/drawing/2010/main" val="0"/>
              </a:ext>
            </a:extLst>
          </a:blip>
          <a:srcRect t="11185" b="33424"/>
          <a:stretch/>
        </p:blipFill>
        <p:spPr>
          <a:xfrm>
            <a:off x="8563639" y="1903842"/>
            <a:ext cx="2790161" cy="2747577"/>
          </a:xfrm>
          <a:prstGeom prst="rect">
            <a:avLst/>
          </a:prstGeom>
        </p:spPr>
      </p:pic>
      <p:sp>
        <p:nvSpPr>
          <p:cNvPr id="19" name="TextBox 18">
            <a:extLst>
              <a:ext uri="{FF2B5EF4-FFF2-40B4-BE49-F238E27FC236}">
                <a16:creationId xmlns:a16="http://schemas.microsoft.com/office/drawing/2014/main" id="{4AA1A59E-DCCD-0AFF-963B-1FB93F282589}"/>
              </a:ext>
            </a:extLst>
          </p:cNvPr>
          <p:cNvSpPr txBox="1"/>
          <p:nvPr/>
        </p:nvSpPr>
        <p:spPr>
          <a:xfrm>
            <a:off x="8563639" y="4651419"/>
            <a:ext cx="2790160" cy="261610"/>
          </a:xfrm>
          <a:prstGeom prst="rect">
            <a:avLst/>
          </a:prstGeom>
          <a:noFill/>
        </p:spPr>
        <p:txBody>
          <a:bodyPr wrap="square" rtlCol="0">
            <a:spAutoFit/>
          </a:bodyPr>
          <a:lstStyle/>
          <a:p>
            <a:r>
              <a:rPr lang="en-US" sz="1100" dirty="0"/>
              <a:t>Fig. 3.3: First Prototype</a:t>
            </a:r>
            <a:endParaRPr lang="en-IN" sz="1100" dirty="0"/>
          </a:p>
        </p:txBody>
      </p:sp>
    </p:spTree>
    <p:extLst>
      <p:ext uri="{BB962C8B-B14F-4D97-AF65-F5344CB8AC3E}">
        <p14:creationId xmlns:p14="http://schemas.microsoft.com/office/powerpoint/2010/main" val="3342963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FB99E-AF07-C74F-9038-3389B91988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8D6AB2-3405-5264-FCCD-17CDB683B425}"/>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2C334DF3-D9A8-F1C0-0C71-0FBBC80883FC}"/>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Design </a:t>
            </a:r>
            <a:r>
              <a:rPr lang="en-US" sz="1600" dirty="0">
                <a:latin typeface="Adobe Song Std L" panose="02020300000000000000" pitchFamily="18" charset="-128"/>
                <a:ea typeface="Adobe Song Std L" panose="02020300000000000000" pitchFamily="18" charset="-128"/>
              </a:rPr>
              <a:t>(ES115)</a:t>
            </a:r>
            <a:endParaRPr lang="en-IN" dirty="0">
              <a:latin typeface="Adobe Song Std L" panose="02020300000000000000" pitchFamily="18" charset="-128"/>
              <a:ea typeface="Adobe Song Std L" panose="02020300000000000000" pitchFamily="18" charset="-128"/>
            </a:endParaRPr>
          </a:p>
        </p:txBody>
      </p:sp>
      <p:grpSp>
        <p:nvGrpSpPr>
          <p:cNvPr id="7" name="Group 6">
            <a:extLst>
              <a:ext uri="{FF2B5EF4-FFF2-40B4-BE49-F238E27FC236}">
                <a16:creationId xmlns:a16="http://schemas.microsoft.com/office/drawing/2014/main" id="{94153810-F87A-C79C-E8B4-4DB0799E59D3}"/>
              </a:ext>
            </a:extLst>
          </p:cNvPr>
          <p:cNvGrpSpPr/>
          <p:nvPr/>
        </p:nvGrpSpPr>
        <p:grpSpPr>
          <a:xfrm>
            <a:off x="838200" y="1597182"/>
            <a:ext cx="3314700" cy="2784358"/>
            <a:chOff x="838200" y="1591438"/>
            <a:chExt cx="3314700" cy="2784358"/>
          </a:xfrm>
        </p:grpSpPr>
        <p:pic>
          <p:nvPicPr>
            <p:cNvPr id="17" name="Picture 16">
              <a:extLst>
                <a:ext uri="{FF2B5EF4-FFF2-40B4-BE49-F238E27FC236}">
                  <a16:creationId xmlns:a16="http://schemas.microsoft.com/office/drawing/2014/main" id="{1CD29E7A-D0A3-B476-17EE-7C7101F985EA}"/>
                </a:ext>
              </a:extLst>
            </p:cNvPr>
            <p:cNvPicPr>
              <a:picLocks noChangeAspect="1"/>
            </p:cNvPicPr>
            <p:nvPr/>
          </p:nvPicPr>
          <p:blipFill>
            <a:blip r:embed="rId2"/>
            <a:stretch>
              <a:fillRect/>
            </a:stretch>
          </p:blipFill>
          <p:spPr>
            <a:xfrm>
              <a:off x="838200" y="1591438"/>
              <a:ext cx="3314700" cy="2522748"/>
            </a:xfrm>
            <a:prstGeom prst="rect">
              <a:avLst/>
            </a:prstGeom>
          </p:spPr>
        </p:pic>
        <p:sp>
          <p:nvSpPr>
            <p:cNvPr id="2" name="TextBox 1">
              <a:extLst>
                <a:ext uri="{FF2B5EF4-FFF2-40B4-BE49-F238E27FC236}">
                  <a16:creationId xmlns:a16="http://schemas.microsoft.com/office/drawing/2014/main" id="{4F743785-9E8B-E829-3E2B-05C92908A120}"/>
                </a:ext>
              </a:extLst>
            </p:cNvPr>
            <p:cNvSpPr txBox="1"/>
            <p:nvPr/>
          </p:nvSpPr>
          <p:spPr>
            <a:xfrm>
              <a:off x="838200" y="4114186"/>
              <a:ext cx="3314700" cy="261610"/>
            </a:xfrm>
            <a:prstGeom prst="rect">
              <a:avLst/>
            </a:prstGeom>
            <a:noFill/>
          </p:spPr>
          <p:txBody>
            <a:bodyPr wrap="square" rtlCol="0">
              <a:spAutoFit/>
            </a:bodyPr>
            <a:lstStyle/>
            <a:p>
              <a:r>
                <a:rPr lang="en-US" sz="1100" dirty="0"/>
                <a:t>Fig. 2: Ergonomics </a:t>
              </a:r>
              <a:endParaRPr lang="en-IN" sz="1100" dirty="0"/>
            </a:p>
          </p:txBody>
        </p:sp>
      </p:grpSp>
      <p:grpSp>
        <p:nvGrpSpPr>
          <p:cNvPr id="5" name="Group 4">
            <a:extLst>
              <a:ext uri="{FF2B5EF4-FFF2-40B4-BE49-F238E27FC236}">
                <a16:creationId xmlns:a16="http://schemas.microsoft.com/office/drawing/2014/main" id="{AFBB373D-B31B-5110-90F2-38AD223A921F}"/>
              </a:ext>
            </a:extLst>
          </p:cNvPr>
          <p:cNvGrpSpPr/>
          <p:nvPr/>
        </p:nvGrpSpPr>
        <p:grpSpPr>
          <a:xfrm>
            <a:off x="4560196" y="1597182"/>
            <a:ext cx="3314700" cy="2784358"/>
            <a:chOff x="4560196" y="1591438"/>
            <a:chExt cx="3314700" cy="2784358"/>
          </a:xfrm>
        </p:grpSpPr>
        <p:pic>
          <p:nvPicPr>
            <p:cNvPr id="9" name="Picture 8">
              <a:extLst>
                <a:ext uri="{FF2B5EF4-FFF2-40B4-BE49-F238E27FC236}">
                  <a16:creationId xmlns:a16="http://schemas.microsoft.com/office/drawing/2014/main" id="{7FA0C433-FEC1-8763-8726-D7AD3B9E3A13}"/>
                </a:ext>
              </a:extLst>
            </p:cNvPr>
            <p:cNvPicPr>
              <a:picLocks noChangeAspect="1"/>
            </p:cNvPicPr>
            <p:nvPr/>
          </p:nvPicPr>
          <p:blipFill>
            <a:blip r:embed="rId3"/>
            <a:stretch>
              <a:fillRect/>
            </a:stretch>
          </p:blipFill>
          <p:spPr>
            <a:xfrm>
              <a:off x="4560196" y="1591438"/>
              <a:ext cx="3314700" cy="2506537"/>
            </a:xfrm>
            <a:prstGeom prst="rect">
              <a:avLst/>
            </a:prstGeom>
          </p:spPr>
        </p:pic>
        <p:sp>
          <p:nvSpPr>
            <p:cNvPr id="3" name="TextBox 2">
              <a:extLst>
                <a:ext uri="{FF2B5EF4-FFF2-40B4-BE49-F238E27FC236}">
                  <a16:creationId xmlns:a16="http://schemas.microsoft.com/office/drawing/2014/main" id="{69541E6F-1B3B-4879-29C1-EF03346D4A18}"/>
                </a:ext>
              </a:extLst>
            </p:cNvPr>
            <p:cNvSpPr txBox="1"/>
            <p:nvPr/>
          </p:nvSpPr>
          <p:spPr>
            <a:xfrm>
              <a:off x="4560196" y="4114186"/>
              <a:ext cx="3314700" cy="261610"/>
            </a:xfrm>
            <a:prstGeom prst="rect">
              <a:avLst/>
            </a:prstGeom>
            <a:noFill/>
          </p:spPr>
          <p:txBody>
            <a:bodyPr wrap="square" rtlCol="0">
              <a:spAutoFit/>
            </a:bodyPr>
            <a:lstStyle/>
            <a:p>
              <a:r>
                <a:rPr lang="en-US" sz="1100" dirty="0"/>
                <a:t>Fig. 2.1: Ergonomics </a:t>
              </a:r>
              <a:endParaRPr lang="en-IN" sz="1100" dirty="0"/>
            </a:p>
          </p:txBody>
        </p:sp>
      </p:grpSp>
      <p:grpSp>
        <p:nvGrpSpPr>
          <p:cNvPr id="10" name="Group 9">
            <a:extLst>
              <a:ext uri="{FF2B5EF4-FFF2-40B4-BE49-F238E27FC236}">
                <a16:creationId xmlns:a16="http://schemas.microsoft.com/office/drawing/2014/main" id="{E8374F14-1267-6D0E-9DF7-C7CD9147B779}"/>
              </a:ext>
            </a:extLst>
          </p:cNvPr>
          <p:cNvGrpSpPr/>
          <p:nvPr/>
        </p:nvGrpSpPr>
        <p:grpSpPr>
          <a:xfrm>
            <a:off x="8282191" y="1597182"/>
            <a:ext cx="3555913" cy="4374034"/>
            <a:chOff x="8424992" y="1519706"/>
            <a:chExt cx="3112404" cy="4080198"/>
          </a:xfrm>
        </p:grpSpPr>
        <p:pic>
          <p:nvPicPr>
            <p:cNvPr id="11" name="Picture 10">
              <a:extLst>
                <a:ext uri="{FF2B5EF4-FFF2-40B4-BE49-F238E27FC236}">
                  <a16:creationId xmlns:a16="http://schemas.microsoft.com/office/drawing/2014/main" id="{EEF85C1C-4970-BEF7-F161-4C213BD36334}"/>
                </a:ext>
              </a:extLst>
            </p:cNvPr>
            <p:cNvPicPr>
              <a:picLocks noChangeAspect="1"/>
            </p:cNvPicPr>
            <p:nvPr/>
          </p:nvPicPr>
          <p:blipFill>
            <a:blip r:embed="rId4"/>
            <a:srcRect l="22112" t="34454"/>
            <a:stretch/>
          </p:blipFill>
          <p:spPr>
            <a:xfrm>
              <a:off x="8424992" y="1519706"/>
              <a:ext cx="3112403" cy="3818588"/>
            </a:xfrm>
            <a:prstGeom prst="rect">
              <a:avLst/>
            </a:prstGeom>
          </p:spPr>
        </p:pic>
        <p:sp>
          <p:nvSpPr>
            <p:cNvPr id="8" name="TextBox 7">
              <a:extLst>
                <a:ext uri="{FF2B5EF4-FFF2-40B4-BE49-F238E27FC236}">
                  <a16:creationId xmlns:a16="http://schemas.microsoft.com/office/drawing/2014/main" id="{83D6BB52-7AFB-6495-FD05-992B4CC9DAEC}"/>
                </a:ext>
              </a:extLst>
            </p:cNvPr>
            <p:cNvSpPr txBox="1"/>
            <p:nvPr/>
          </p:nvSpPr>
          <p:spPr>
            <a:xfrm>
              <a:off x="8424993" y="5338294"/>
              <a:ext cx="3112403" cy="261610"/>
            </a:xfrm>
            <a:prstGeom prst="rect">
              <a:avLst/>
            </a:prstGeom>
            <a:noFill/>
          </p:spPr>
          <p:txBody>
            <a:bodyPr wrap="square" rtlCol="0">
              <a:spAutoFit/>
            </a:bodyPr>
            <a:lstStyle/>
            <a:p>
              <a:r>
                <a:rPr lang="en-US" sz="1100" dirty="0"/>
                <a:t>Fig. 2.2: Ergonomic modular structure. </a:t>
              </a:r>
              <a:endParaRPr lang="en-IN" sz="1100" dirty="0"/>
            </a:p>
          </p:txBody>
        </p:sp>
      </p:grpSp>
    </p:spTree>
    <p:extLst>
      <p:ext uri="{BB962C8B-B14F-4D97-AF65-F5344CB8AC3E}">
        <p14:creationId xmlns:p14="http://schemas.microsoft.com/office/powerpoint/2010/main" val="249189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CCCD-0672-CF6D-2AF1-CEA7A193C4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C09294-346B-9521-969A-0A9383C0DFB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E12F9D0-C27D-57A3-8BF5-4EDAB0E9C3A0}"/>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Working</a:t>
            </a:r>
            <a:endParaRPr lang="en-IN" dirty="0">
              <a:latin typeface="Adobe Song Std L" panose="02020300000000000000" pitchFamily="18" charset="-128"/>
              <a:ea typeface="Adobe Song Std L" panose="02020300000000000000" pitchFamily="18" charset="-128"/>
            </a:endParaRPr>
          </a:p>
        </p:txBody>
      </p:sp>
      <p:grpSp>
        <p:nvGrpSpPr>
          <p:cNvPr id="3" name="Group 2">
            <a:extLst>
              <a:ext uri="{FF2B5EF4-FFF2-40B4-BE49-F238E27FC236}">
                <a16:creationId xmlns:a16="http://schemas.microsoft.com/office/drawing/2014/main" id="{287E0003-CDA7-6EF2-28F8-651198A6ED51}"/>
              </a:ext>
            </a:extLst>
          </p:cNvPr>
          <p:cNvGrpSpPr/>
          <p:nvPr/>
        </p:nvGrpSpPr>
        <p:grpSpPr>
          <a:xfrm>
            <a:off x="1086000" y="1613932"/>
            <a:ext cx="4454908" cy="2491663"/>
            <a:chOff x="838200" y="1521878"/>
            <a:chExt cx="5257801" cy="2940727"/>
          </a:xfrm>
        </p:grpSpPr>
        <p:sp>
          <p:nvSpPr>
            <p:cNvPr id="13" name="TextBox 12">
              <a:extLst>
                <a:ext uri="{FF2B5EF4-FFF2-40B4-BE49-F238E27FC236}">
                  <a16:creationId xmlns:a16="http://schemas.microsoft.com/office/drawing/2014/main" id="{B93F0D64-26C5-7344-FF3B-F4A0E5780657}"/>
                </a:ext>
              </a:extLst>
            </p:cNvPr>
            <p:cNvSpPr txBox="1"/>
            <p:nvPr/>
          </p:nvSpPr>
          <p:spPr>
            <a:xfrm>
              <a:off x="838201" y="4200995"/>
              <a:ext cx="5257800" cy="261610"/>
            </a:xfrm>
            <a:prstGeom prst="rect">
              <a:avLst/>
            </a:prstGeom>
            <a:noFill/>
          </p:spPr>
          <p:txBody>
            <a:bodyPr wrap="square">
              <a:spAutoFit/>
            </a:bodyPr>
            <a:lstStyle/>
            <a:p>
              <a:r>
                <a:rPr lang="en-IN" sz="1100" dirty="0"/>
                <a:t>Fig. 4.1: Demonstration of first real time data acquisition. </a:t>
              </a:r>
            </a:p>
          </p:txBody>
        </p:sp>
        <p:pic>
          <p:nvPicPr>
            <p:cNvPr id="2" name="Video 17">
              <a:hlinkClick r:id="" action="ppaction://media"/>
              <a:extLst>
                <a:ext uri="{FF2B5EF4-FFF2-40B4-BE49-F238E27FC236}">
                  <a16:creationId xmlns:a16="http://schemas.microsoft.com/office/drawing/2014/main" id="{45838A82-7E56-69D6-7AFF-9A4F86766790}"/>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838200" y="1521878"/>
              <a:ext cx="5193043" cy="2683072"/>
            </a:xfrm>
            <a:prstGeom prst="rect">
              <a:avLst/>
            </a:prstGeom>
          </p:spPr>
        </p:pic>
      </p:grpSp>
      <p:grpSp>
        <p:nvGrpSpPr>
          <p:cNvPr id="9" name="Group 8">
            <a:extLst>
              <a:ext uri="{FF2B5EF4-FFF2-40B4-BE49-F238E27FC236}">
                <a16:creationId xmlns:a16="http://schemas.microsoft.com/office/drawing/2014/main" id="{1E000223-B4CE-E6C6-21BE-AAF8B5BAC155}"/>
              </a:ext>
            </a:extLst>
          </p:cNvPr>
          <p:cNvGrpSpPr/>
          <p:nvPr/>
        </p:nvGrpSpPr>
        <p:grpSpPr>
          <a:xfrm>
            <a:off x="5733839" y="1425049"/>
            <a:ext cx="2853430" cy="3770865"/>
            <a:chOff x="7843209" y="1175487"/>
            <a:chExt cx="3048000" cy="3795459"/>
          </a:xfrm>
        </p:grpSpPr>
        <p:pic>
          <p:nvPicPr>
            <p:cNvPr id="5" name="WhatsApp Video 2025-04-26 at 08.40.25_f3d96bfc">
              <a:hlinkClick r:id="" action="ppaction://media"/>
              <a:extLst>
                <a:ext uri="{FF2B5EF4-FFF2-40B4-BE49-F238E27FC236}">
                  <a16:creationId xmlns:a16="http://schemas.microsoft.com/office/drawing/2014/main" id="{577DB306-E07F-1529-8CD9-C4782252CA0F}"/>
                </a:ext>
              </a:extLst>
            </p:cNvPr>
            <p:cNvPicPr>
              <a:picLocks noChangeAspect="1"/>
            </p:cNvPicPr>
            <p:nvPr>
              <a:videoFile r:link="rId4"/>
              <p:extLst>
                <p:ext uri="{DAA4B4D4-6D71-4841-9C94-3DE7FCFB9230}">
                  <p14:media xmlns:p14="http://schemas.microsoft.com/office/powerpoint/2010/main" r:embed="rId3"/>
                </p:ext>
              </p:extLst>
            </p:nvPr>
          </p:nvPicPr>
          <p:blipFill>
            <a:blip r:embed="rId9"/>
            <a:srcRect t="15293" b="20435"/>
            <a:stretch/>
          </p:blipFill>
          <p:spPr>
            <a:xfrm>
              <a:off x="7843209" y="1175487"/>
              <a:ext cx="3048000" cy="3460930"/>
            </a:xfrm>
            <a:prstGeom prst="rect">
              <a:avLst/>
            </a:prstGeom>
          </p:spPr>
        </p:pic>
        <p:sp>
          <p:nvSpPr>
            <p:cNvPr id="7" name="TextBox 6">
              <a:extLst>
                <a:ext uri="{FF2B5EF4-FFF2-40B4-BE49-F238E27FC236}">
                  <a16:creationId xmlns:a16="http://schemas.microsoft.com/office/drawing/2014/main" id="{77B25AAD-59FE-E593-D40E-89E4E217874D}"/>
                </a:ext>
              </a:extLst>
            </p:cNvPr>
            <p:cNvSpPr txBox="1"/>
            <p:nvPr/>
          </p:nvSpPr>
          <p:spPr>
            <a:xfrm>
              <a:off x="7843209" y="4709336"/>
              <a:ext cx="3048000" cy="261610"/>
            </a:xfrm>
            <a:prstGeom prst="rect">
              <a:avLst/>
            </a:prstGeom>
            <a:noFill/>
          </p:spPr>
          <p:txBody>
            <a:bodyPr wrap="square">
              <a:spAutoFit/>
            </a:bodyPr>
            <a:lstStyle/>
            <a:p>
              <a:r>
                <a:rPr lang="en-IN" sz="1100" dirty="0"/>
                <a:t>Fig. 4.2: Flex sensor initialisation.</a:t>
              </a:r>
            </a:p>
          </p:txBody>
        </p:sp>
      </p:grpSp>
      <p:pic>
        <p:nvPicPr>
          <p:cNvPr id="11" name="WhatsApp Video 2025-04-26 at 08.37.05_6c13c77a">
            <a:hlinkClick r:id="" action="ppaction://media"/>
            <a:extLst>
              <a:ext uri="{FF2B5EF4-FFF2-40B4-BE49-F238E27FC236}">
                <a16:creationId xmlns:a16="http://schemas.microsoft.com/office/drawing/2014/main" id="{D98F713C-508B-95C2-3727-529A23EFE0D9}"/>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8452" b="9307"/>
          <a:stretch/>
        </p:blipFill>
        <p:spPr>
          <a:xfrm>
            <a:off x="9083016" y="1425049"/>
            <a:ext cx="2331994" cy="3452115"/>
          </a:xfrm>
          <a:prstGeom prst="rect">
            <a:avLst/>
          </a:prstGeom>
        </p:spPr>
      </p:pic>
      <p:sp>
        <p:nvSpPr>
          <p:cNvPr id="12" name="TextBox 11">
            <a:extLst>
              <a:ext uri="{FF2B5EF4-FFF2-40B4-BE49-F238E27FC236}">
                <a16:creationId xmlns:a16="http://schemas.microsoft.com/office/drawing/2014/main" id="{C66F5F60-3F7B-5D97-079F-36A3DC94C854}"/>
              </a:ext>
            </a:extLst>
          </p:cNvPr>
          <p:cNvSpPr txBox="1"/>
          <p:nvPr/>
        </p:nvSpPr>
        <p:spPr>
          <a:xfrm>
            <a:off x="9083016" y="4877164"/>
            <a:ext cx="2331994" cy="259915"/>
          </a:xfrm>
          <a:prstGeom prst="rect">
            <a:avLst/>
          </a:prstGeom>
          <a:noFill/>
        </p:spPr>
        <p:txBody>
          <a:bodyPr wrap="square">
            <a:spAutoFit/>
          </a:bodyPr>
          <a:lstStyle/>
          <a:p>
            <a:r>
              <a:rPr lang="en-IN" sz="1100" dirty="0"/>
              <a:t>Fig. 4.3: High Fidelity Prototype 1.</a:t>
            </a:r>
          </a:p>
        </p:txBody>
      </p:sp>
    </p:spTree>
    <p:extLst>
      <p:ext uri="{BB962C8B-B14F-4D97-AF65-F5344CB8AC3E}">
        <p14:creationId xmlns:p14="http://schemas.microsoft.com/office/powerpoint/2010/main" val="9158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video>
              <p:cMediaNode vol="80000">
                <p:cTn id="8" fill="hold" display="0">
                  <p:stCondLst>
                    <p:cond delay="indefinite"/>
                  </p:stCondLst>
                </p:cTn>
                <p:tgtEl>
                  <p:spTgt spid="5"/>
                </p:tgtEl>
              </p:cMediaNode>
            </p:video>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5252</TotalTime>
  <Words>1165</Words>
  <Application>Microsoft Office PowerPoint</Application>
  <PresentationFormat>Widescreen</PresentationFormat>
  <Paragraphs>65</Paragraphs>
  <Slides>13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Adobe Song Std L</vt:lpstr>
      <vt:lpstr>Aptos</vt:lpstr>
      <vt:lpstr>Aptos Display</vt:lpstr>
      <vt:lpstr>Arial</vt:lpstr>
      <vt:lpstr>Office Theme</vt:lpstr>
      <vt:lpstr>ES117: World of Engineering</vt:lpstr>
      <vt:lpstr>Introduction</vt:lpstr>
      <vt:lpstr>Problem Statement</vt:lpstr>
      <vt:lpstr>Approach</vt:lpstr>
      <vt:lpstr>Setup/Design</vt:lpstr>
      <vt:lpstr>Setup/Design (Low Fidelity Mockups)</vt:lpstr>
      <vt:lpstr>Design</vt:lpstr>
      <vt:lpstr>Design (ES115)</vt:lpstr>
      <vt:lpstr>Working</vt:lpstr>
      <vt:lpstr>Data Processing</vt:lpstr>
      <vt:lpstr>What could we not do ?</vt:lpstr>
      <vt:lpstr>Case Study: Galanto Innovation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207: Fluid Dynamics</dc:title>
  <dc:creator>Apoorv Abhijeet Rane</dc:creator>
  <cp:lastModifiedBy>Goraksh Manish Bendale</cp:lastModifiedBy>
  <cp:revision>8</cp:revision>
  <dcterms:created xsi:type="dcterms:W3CDTF">2025-04-06T08:35:22Z</dcterms:created>
  <dcterms:modified xsi:type="dcterms:W3CDTF">2025-07-21T10:35:04Z</dcterms:modified>
</cp:coreProperties>
</file>